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wdp" ContentType="image/vnd.ms-photo"/>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webextensions/webextension1.xml" ContentType="application/vnd.ms-office.webextension+xml"/>
  <Override PartName="/ppt/notesSlides/notesSlide13.xml" ContentType="application/vnd.openxmlformats-officedocument.presentationml.notesSlide+xml"/>
  <Override PartName="/ppt/webextensions/webextension2.xml" ContentType="application/vnd.ms-office.webextension+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webextensions/webextension3.xml" ContentType="application/vnd.ms-office.webextension+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webextensions/webextension4.xml" ContentType="application/vnd.ms-office.webextension+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0" r:id="rId1"/>
  </p:sldMasterIdLst>
  <p:notesMasterIdLst>
    <p:notesMasterId r:id="rId40"/>
  </p:notesMasterIdLst>
  <p:sldIdLst>
    <p:sldId id="256" r:id="rId2"/>
    <p:sldId id="294" r:id="rId3"/>
    <p:sldId id="257" r:id="rId4"/>
    <p:sldId id="261" r:id="rId5"/>
    <p:sldId id="262" r:id="rId6"/>
    <p:sldId id="263" r:id="rId7"/>
    <p:sldId id="264" r:id="rId8"/>
    <p:sldId id="266" r:id="rId9"/>
    <p:sldId id="292" r:id="rId10"/>
    <p:sldId id="265" r:id="rId11"/>
    <p:sldId id="267" r:id="rId12"/>
    <p:sldId id="268" r:id="rId13"/>
    <p:sldId id="269" r:id="rId14"/>
    <p:sldId id="271" r:id="rId15"/>
    <p:sldId id="270" r:id="rId16"/>
    <p:sldId id="272" r:id="rId17"/>
    <p:sldId id="274" r:id="rId18"/>
    <p:sldId id="273" r:id="rId19"/>
    <p:sldId id="275" r:id="rId20"/>
    <p:sldId id="276" r:id="rId21"/>
    <p:sldId id="277" r:id="rId22"/>
    <p:sldId id="293" r:id="rId23"/>
    <p:sldId id="278" r:id="rId24"/>
    <p:sldId id="259" r:id="rId25"/>
    <p:sldId id="260" r:id="rId26"/>
    <p:sldId id="286" r:id="rId27"/>
    <p:sldId id="287" r:id="rId28"/>
    <p:sldId id="295" r:id="rId29"/>
    <p:sldId id="296" r:id="rId30"/>
    <p:sldId id="279" r:id="rId31"/>
    <p:sldId id="280" r:id="rId32"/>
    <p:sldId id="282" r:id="rId33"/>
    <p:sldId id="283" r:id="rId34"/>
    <p:sldId id="297" r:id="rId35"/>
    <p:sldId id="298" r:id="rId36"/>
    <p:sldId id="290" r:id="rId37"/>
    <p:sldId id="299" r:id="rId38"/>
    <p:sldId id="300"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2AEF052-8A68-A141-89E1-8B147C0D885E}">
          <p14:sldIdLst>
            <p14:sldId id="256"/>
          </p14:sldIdLst>
        </p14:section>
        <p14:section name="Serverless Architecture" id="{0649193C-E660-B140-B708-84CDDFBB9628}">
          <p14:sldIdLst>
            <p14:sldId id="294"/>
            <p14:sldId id="257"/>
            <p14:sldId id="261"/>
            <p14:sldId id="262"/>
            <p14:sldId id="263"/>
            <p14:sldId id="264"/>
            <p14:sldId id="266"/>
            <p14:sldId id="292"/>
          </p14:sldIdLst>
        </p14:section>
        <p14:section name="Serverless Framework" id="{B6BC2CC4-BF72-A94D-A02F-9A4B62ABD39A}">
          <p14:sldIdLst>
            <p14:sldId id="265"/>
            <p14:sldId id="267"/>
            <p14:sldId id="268"/>
            <p14:sldId id="269"/>
            <p14:sldId id="271"/>
            <p14:sldId id="270"/>
            <p14:sldId id="272"/>
            <p14:sldId id="274"/>
            <p14:sldId id="273"/>
            <p14:sldId id="275"/>
            <p14:sldId id="276"/>
            <p14:sldId id="277"/>
            <p14:sldId id="293"/>
            <p14:sldId id="278"/>
          </p14:sldIdLst>
        </p14:section>
        <p14:section name="Cognitive Services" id="{1BBB268E-22D2-B34A-AADE-A60E9A1918EC}">
          <p14:sldIdLst>
            <p14:sldId id="259"/>
          </p14:sldIdLst>
        </p14:section>
        <p14:section name="BotChehara Demonstration" id="{41755FB7-70C4-F046-A1B3-493D15B3C6C6}">
          <p14:sldIdLst>
            <p14:sldId id="260"/>
            <p14:sldId id="286"/>
            <p14:sldId id="287"/>
            <p14:sldId id="295"/>
            <p14:sldId id="296"/>
          </p14:sldIdLst>
        </p14:section>
        <p14:section name="BotChehara" id="{4D7BC352-6B47-374E-BF23-4665013C9251}">
          <p14:sldIdLst>
            <p14:sldId id="279"/>
            <p14:sldId id="280"/>
            <p14:sldId id="282"/>
            <p14:sldId id="283"/>
            <p14:sldId id="297"/>
            <p14:sldId id="298"/>
            <p14:sldId id="290"/>
            <p14:sldId id="299"/>
            <p14:sldId id="30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B2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021"/>
    <p:restoredTop sz="68975"/>
  </p:normalViewPr>
  <p:slideViewPr>
    <p:cSldViewPr snapToGrid="0" snapToObjects="1">
      <p:cViewPr varScale="1">
        <p:scale>
          <a:sx n="81" d="100"/>
          <a:sy n="81" d="100"/>
        </p:scale>
        <p:origin x="1384"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83D132-FD46-F24B-B3E9-EE38E169ADAE}" type="datetimeFigureOut">
              <a:rPr lang="en-US" smtClean="0"/>
              <a:t>10/25/17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7622D8-EF64-8242-9311-D7DDF41E8CF3}" type="slidenum">
              <a:rPr lang="en-US" smtClean="0"/>
              <a:t>‹#›</a:t>
            </a:fld>
            <a:endParaRPr lang="en-US"/>
          </a:p>
        </p:txBody>
      </p:sp>
    </p:spTree>
    <p:extLst>
      <p:ext uri="{BB962C8B-B14F-4D97-AF65-F5344CB8AC3E}">
        <p14:creationId xmlns:p14="http://schemas.microsoft.com/office/powerpoint/2010/main" val="20561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a:t>
            </a:fld>
            <a:endParaRPr lang="en-US"/>
          </a:p>
        </p:txBody>
      </p:sp>
    </p:spTree>
    <p:extLst>
      <p:ext uri="{BB962C8B-B14F-4D97-AF65-F5344CB8AC3E}">
        <p14:creationId xmlns:p14="http://schemas.microsoft.com/office/powerpoint/2010/main" val="1611398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12</a:t>
            </a:fld>
            <a:endParaRPr lang="en-US"/>
          </a:p>
        </p:txBody>
      </p:sp>
    </p:spTree>
    <p:extLst>
      <p:ext uri="{BB962C8B-B14F-4D97-AF65-F5344CB8AC3E}">
        <p14:creationId xmlns:p14="http://schemas.microsoft.com/office/powerpoint/2010/main" val="471583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13</a:t>
            </a:fld>
            <a:endParaRPr lang="en-US"/>
          </a:p>
        </p:txBody>
      </p:sp>
    </p:spTree>
    <p:extLst>
      <p:ext uri="{BB962C8B-B14F-4D97-AF65-F5344CB8AC3E}">
        <p14:creationId xmlns:p14="http://schemas.microsoft.com/office/powerpoint/2010/main" val="1115779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14</a:t>
            </a:fld>
            <a:endParaRPr lang="en-US"/>
          </a:p>
        </p:txBody>
      </p:sp>
    </p:spTree>
    <p:extLst>
      <p:ext uri="{BB962C8B-B14F-4D97-AF65-F5344CB8AC3E}">
        <p14:creationId xmlns:p14="http://schemas.microsoft.com/office/powerpoint/2010/main" val="980165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15</a:t>
            </a:fld>
            <a:endParaRPr lang="en-US"/>
          </a:p>
        </p:txBody>
      </p:sp>
    </p:spTree>
    <p:extLst>
      <p:ext uri="{BB962C8B-B14F-4D97-AF65-F5344CB8AC3E}">
        <p14:creationId xmlns:p14="http://schemas.microsoft.com/office/powerpoint/2010/main" val="572355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16</a:t>
            </a:fld>
            <a:endParaRPr lang="en-US"/>
          </a:p>
        </p:txBody>
      </p:sp>
    </p:spTree>
    <p:extLst>
      <p:ext uri="{BB962C8B-B14F-4D97-AF65-F5344CB8AC3E}">
        <p14:creationId xmlns:p14="http://schemas.microsoft.com/office/powerpoint/2010/main" val="1026624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17</a:t>
            </a:fld>
            <a:endParaRPr lang="en-US"/>
          </a:p>
        </p:txBody>
      </p:sp>
    </p:spTree>
    <p:extLst>
      <p:ext uri="{BB962C8B-B14F-4D97-AF65-F5344CB8AC3E}">
        <p14:creationId xmlns:p14="http://schemas.microsoft.com/office/powerpoint/2010/main" val="1371036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18</a:t>
            </a:fld>
            <a:endParaRPr lang="en-US"/>
          </a:p>
        </p:txBody>
      </p:sp>
    </p:spTree>
    <p:extLst>
      <p:ext uri="{BB962C8B-B14F-4D97-AF65-F5344CB8AC3E}">
        <p14:creationId xmlns:p14="http://schemas.microsoft.com/office/powerpoint/2010/main" val="8378766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19</a:t>
            </a:fld>
            <a:endParaRPr lang="en-US"/>
          </a:p>
        </p:txBody>
      </p:sp>
    </p:spTree>
    <p:extLst>
      <p:ext uri="{BB962C8B-B14F-4D97-AF65-F5344CB8AC3E}">
        <p14:creationId xmlns:p14="http://schemas.microsoft.com/office/powerpoint/2010/main" val="15254400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20</a:t>
            </a:fld>
            <a:endParaRPr lang="en-US"/>
          </a:p>
        </p:txBody>
      </p:sp>
    </p:spTree>
    <p:extLst>
      <p:ext uri="{BB962C8B-B14F-4D97-AF65-F5344CB8AC3E}">
        <p14:creationId xmlns:p14="http://schemas.microsoft.com/office/powerpoint/2010/main" val="19499751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21</a:t>
            </a:fld>
            <a:endParaRPr lang="en-US"/>
          </a:p>
        </p:txBody>
      </p:sp>
    </p:spTree>
    <p:extLst>
      <p:ext uri="{BB962C8B-B14F-4D97-AF65-F5344CB8AC3E}">
        <p14:creationId xmlns:p14="http://schemas.microsoft.com/office/powerpoint/2010/main" val="1480283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7622D8-EF64-8242-9311-D7DDF41E8CF3}" type="slidenum">
              <a:rPr lang="en-US" smtClean="0"/>
              <a:t>2</a:t>
            </a:fld>
            <a:endParaRPr lang="en-US"/>
          </a:p>
        </p:txBody>
      </p:sp>
    </p:spTree>
    <p:extLst>
      <p:ext uri="{BB962C8B-B14F-4D97-AF65-F5344CB8AC3E}">
        <p14:creationId xmlns:p14="http://schemas.microsoft.com/office/powerpoint/2010/main" val="11150660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22</a:t>
            </a:fld>
            <a:endParaRPr lang="en-US"/>
          </a:p>
        </p:txBody>
      </p:sp>
    </p:spTree>
    <p:extLst>
      <p:ext uri="{BB962C8B-B14F-4D97-AF65-F5344CB8AC3E}">
        <p14:creationId xmlns:p14="http://schemas.microsoft.com/office/powerpoint/2010/main" val="184831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23</a:t>
            </a:fld>
            <a:endParaRPr lang="en-US"/>
          </a:p>
        </p:txBody>
      </p:sp>
    </p:spTree>
    <p:extLst>
      <p:ext uri="{BB962C8B-B14F-4D97-AF65-F5344CB8AC3E}">
        <p14:creationId xmlns:p14="http://schemas.microsoft.com/office/powerpoint/2010/main" val="10835021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7622D8-EF64-8242-9311-D7DDF41E8CF3}" type="slidenum">
              <a:rPr lang="en-US" smtClean="0"/>
              <a:t>24</a:t>
            </a:fld>
            <a:endParaRPr lang="en-US"/>
          </a:p>
        </p:txBody>
      </p:sp>
    </p:spTree>
    <p:extLst>
      <p:ext uri="{BB962C8B-B14F-4D97-AF65-F5344CB8AC3E}">
        <p14:creationId xmlns:p14="http://schemas.microsoft.com/office/powerpoint/2010/main" val="4631738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26</a:t>
            </a:fld>
            <a:endParaRPr lang="en-US"/>
          </a:p>
        </p:txBody>
      </p:sp>
    </p:spTree>
    <p:extLst>
      <p:ext uri="{BB962C8B-B14F-4D97-AF65-F5344CB8AC3E}">
        <p14:creationId xmlns:p14="http://schemas.microsoft.com/office/powerpoint/2010/main" val="1479662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27</a:t>
            </a:fld>
            <a:endParaRPr lang="en-US"/>
          </a:p>
        </p:txBody>
      </p:sp>
    </p:spTree>
    <p:extLst>
      <p:ext uri="{BB962C8B-B14F-4D97-AF65-F5344CB8AC3E}">
        <p14:creationId xmlns:p14="http://schemas.microsoft.com/office/powerpoint/2010/main" val="17183008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28</a:t>
            </a:fld>
            <a:endParaRPr lang="en-US"/>
          </a:p>
        </p:txBody>
      </p:sp>
    </p:spTree>
    <p:extLst>
      <p:ext uri="{BB962C8B-B14F-4D97-AF65-F5344CB8AC3E}">
        <p14:creationId xmlns:p14="http://schemas.microsoft.com/office/powerpoint/2010/main" val="5754617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29</a:t>
            </a:fld>
            <a:endParaRPr lang="en-US"/>
          </a:p>
        </p:txBody>
      </p:sp>
    </p:spTree>
    <p:extLst>
      <p:ext uri="{BB962C8B-B14F-4D97-AF65-F5344CB8AC3E}">
        <p14:creationId xmlns:p14="http://schemas.microsoft.com/office/powerpoint/2010/main" val="361211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31</a:t>
            </a:fld>
            <a:endParaRPr lang="en-US"/>
          </a:p>
        </p:txBody>
      </p:sp>
    </p:spTree>
    <p:extLst>
      <p:ext uri="{BB962C8B-B14F-4D97-AF65-F5344CB8AC3E}">
        <p14:creationId xmlns:p14="http://schemas.microsoft.com/office/powerpoint/2010/main" val="179500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32</a:t>
            </a:fld>
            <a:endParaRPr lang="en-US"/>
          </a:p>
        </p:txBody>
      </p:sp>
    </p:spTree>
    <p:extLst>
      <p:ext uri="{BB962C8B-B14F-4D97-AF65-F5344CB8AC3E}">
        <p14:creationId xmlns:p14="http://schemas.microsoft.com/office/powerpoint/2010/main" val="9304706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33</a:t>
            </a:fld>
            <a:endParaRPr lang="en-US"/>
          </a:p>
        </p:txBody>
      </p:sp>
    </p:spTree>
    <p:extLst>
      <p:ext uri="{BB962C8B-B14F-4D97-AF65-F5344CB8AC3E}">
        <p14:creationId xmlns:p14="http://schemas.microsoft.com/office/powerpoint/2010/main" val="1692578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7622D8-EF64-8242-9311-D7DDF41E8CF3}" type="slidenum">
              <a:rPr lang="en-US" smtClean="0"/>
              <a:t>3</a:t>
            </a:fld>
            <a:endParaRPr lang="en-US"/>
          </a:p>
        </p:txBody>
      </p:sp>
    </p:spTree>
    <p:extLst>
      <p:ext uri="{BB962C8B-B14F-4D97-AF65-F5344CB8AC3E}">
        <p14:creationId xmlns:p14="http://schemas.microsoft.com/office/powerpoint/2010/main" val="19782007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34</a:t>
            </a:fld>
            <a:endParaRPr lang="en-US"/>
          </a:p>
        </p:txBody>
      </p:sp>
    </p:spTree>
    <p:extLst>
      <p:ext uri="{BB962C8B-B14F-4D97-AF65-F5344CB8AC3E}">
        <p14:creationId xmlns:p14="http://schemas.microsoft.com/office/powerpoint/2010/main" val="3300087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35</a:t>
            </a:fld>
            <a:endParaRPr lang="en-US"/>
          </a:p>
        </p:txBody>
      </p:sp>
    </p:spTree>
    <p:extLst>
      <p:ext uri="{BB962C8B-B14F-4D97-AF65-F5344CB8AC3E}">
        <p14:creationId xmlns:p14="http://schemas.microsoft.com/office/powerpoint/2010/main" val="6506255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36</a:t>
            </a:fld>
            <a:endParaRPr lang="en-US"/>
          </a:p>
        </p:txBody>
      </p:sp>
    </p:spTree>
    <p:extLst>
      <p:ext uri="{BB962C8B-B14F-4D97-AF65-F5344CB8AC3E}">
        <p14:creationId xmlns:p14="http://schemas.microsoft.com/office/powerpoint/2010/main" val="20280042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37</a:t>
            </a:fld>
            <a:endParaRPr lang="en-US"/>
          </a:p>
        </p:txBody>
      </p:sp>
    </p:spTree>
    <p:extLst>
      <p:ext uri="{BB962C8B-B14F-4D97-AF65-F5344CB8AC3E}">
        <p14:creationId xmlns:p14="http://schemas.microsoft.com/office/powerpoint/2010/main" val="27267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38</a:t>
            </a:fld>
            <a:endParaRPr lang="en-US"/>
          </a:p>
        </p:txBody>
      </p:sp>
    </p:spTree>
    <p:extLst>
      <p:ext uri="{BB962C8B-B14F-4D97-AF65-F5344CB8AC3E}">
        <p14:creationId xmlns:p14="http://schemas.microsoft.com/office/powerpoint/2010/main" val="2059208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technique of building applications using Serverless architecture is known as </a:t>
            </a:r>
            <a:r>
              <a:rPr lang="en-US" dirty="0" err="1" smtClean="0"/>
              <a:t>FaaS</a:t>
            </a:r>
            <a:r>
              <a:rPr lang="en-US" dirty="0" smtClean="0"/>
              <a:t> (Function as a Service). </a:t>
            </a:r>
          </a:p>
          <a:p>
            <a:endParaRPr lang="en-US" dirty="0" smtClean="0"/>
          </a:p>
          <a:p>
            <a:r>
              <a:rPr lang="en-US" dirty="0" smtClean="0"/>
              <a:t>The reason becomes clear when you contrast </a:t>
            </a:r>
            <a:r>
              <a:rPr lang="en-US" dirty="0" err="1" smtClean="0"/>
              <a:t>FaaS</a:t>
            </a:r>
            <a:r>
              <a:rPr lang="en-US" dirty="0" smtClean="0"/>
              <a:t> applications with the traditionally built applications or PaaS (Platform as a Service) where there is a perpetual process running on a server waiting for HTTP requests or API calls. </a:t>
            </a:r>
          </a:p>
          <a:p>
            <a:endParaRPr lang="en-US" dirty="0" smtClean="0"/>
          </a:p>
          <a:p>
            <a:r>
              <a:rPr lang="en-US" dirty="0" smtClean="0"/>
              <a:t>In </a:t>
            </a:r>
            <a:r>
              <a:rPr lang="en-US" dirty="0" err="1" smtClean="0"/>
              <a:t>FaaS</a:t>
            </a:r>
            <a:r>
              <a:rPr lang="en-US" dirty="0" smtClean="0"/>
              <a:t> there is no perpetual process (for the most part) but an event mechanism that triggers the execution of a piece of code, usually just a function. You still need a perpetual gateway that will field your API calls to start the events to cascade.</a:t>
            </a:r>
          </a:p>
          <a:p>
            <a:endParaRPr lang="en-US" dirty="0" smtClean="0"/>
          </a:p>
          <a:p>
            <a:r>
              <a:rPr lang="en-US" dirty="0" smtClean="0"/>
              <a:t>The other key operational difference between </a:t>
            </a:r>
            <a:r>
              <a:rPr lang="en-US" dirty="0" err="1" smtClean="0"/>
              <a:t>FaaS</a:t>
            </a:r>
            <a:r>
              <a:rPr lang="en-US" dirty="0" smtClean="0"/>
              <a:t> and PaaS is scaling. With most PaaS solutions you still need to worry about scale. With </a:t>
            </a:r>
            <a:r>
              <a:rPr lang="en-US" dirty="0" err="1" smtClean="0"/>
              <a:t>FaaS</a:t>
            </a:r>
            <a:r>
              <a:rPr lang="en-US" dirty="0" smtClean="0"/>
              <a:t> the compute resources are provisioned at a request level. You cannot get the same level of granularity with PaaS applications even if you set it to auto-scale. </a:t>
            </a:r>
          </a:p>
          <a:p>
            <a:endParaRPr lang="en-US" dirty="0" smtClean="0"/>
          </a:p>
          <a:p>
            <a:r>
              <a:rPr lang="en-US" dirty="0" smtClean="0"/>
              <a:t>As a result of this, </a:t>
            </a:r>
            <a:r>
              <a:rPr lang="en-US" dirty="0" err="1" smtClean="0"/>
              <a:t>FaaS</a:t>
            </a:r>
            <a:r>
              <a:rPr lang="en-US" dirty="0" smtClean="0"/>
              <a:t> applications are extremely efficient when it comes to managing cost.</a:t>
            </a:r>
          </a:p>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4</a:t>
            </a:fld>
            <a:endParaRPr lang="en-US"/>
          </a:p>
        </p:txBody>
      </p:sp>
    </p:spTree>
    <p:extLst>
      <p:ext uri="{BB962C8B-B14F-4D97-AF65-F5344CB8AC3E}">
        <p14:creationId xmlns:p14="http://schemas.microsoft.com/office/powerpoint/2010/main" val="589596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5</a:t>
            </a:fld>
            <a:endParaRPr lang="en-US"/>
          </a:p>
        </p:txBody>
      </p:sp>
    </p:spTree>
    <p:extLst>
      <p:ext uri="{BB962C8B-B14F-4D97-AF65-F5344CB8AC3E}">
        <p14:creationId xmlns:p14="http://schemas.microsoft.com/office/powerpoint/2010/main" val="638471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6</a:t>
            </a:fld>
            <a:endParaRPr lang="en-US"/>
          </a:p>
        </p:txBody>
      </p:sp>
    </p:spTree>
    <p:extLst>
      <p:ext uri="{BB962C8B-B14F-4D97-AF65-F5344CB8AC3E}">
        <p14:creationId xmlns:p14="http://schemas.microsoft.com/office/powerpoint/2010/main" val="688784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7</a:t>
            </a:fld>
            <a:endParaRPr lang="en-US"/>
          </a:p>
        </p:txBody>
      </p:sp>
    </p:spTree>
    <p:extLst>
      <p:ext uri="{BB962C8B-B14F-4D97-AF65-F5344CB8AC3E}">
        <p14:creationId xmlns:p14="http://schemas.microsoft.com/office/powerpoint/2010/main" val="195754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7622D8-EF64-8242-9311-D7DDF41E8CF3}" type="slidenum">
              <a:rPr lang="en-US" smtClean="0"/>
              <a:t>8</a:t>
            </a:fld>
            <a:endParaRPr lang="en-US"/>
          </a:p>
        </p:txBody>
      </p:sp>
    </p:spTree>
    <p:extLst>
      <p:ext uri="{BB962C8B-B14F-4D97-AF65-F5344CB8AC3E}">
        <p14:creationId xmlns:p14="http://schemas.microsoft.com/office/powerpoint/2010/main" val="782850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11</a:t>
            </a:fld>
            <a:endParaRPr lang="en-US"/>
          </a:p>
        </p:txBody>
      </p:sp>
    </p:spTree>
    <p:extLst>
      <p:ext uri="{BB962C8B-B14F-4D97-AF65-F5344CB8AC3E}">
        <p14:creationId xmlns:p14="http://schemas.microsoft.com/office/powerpoint/2010/main" val="128865136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F4A5FD6-0383-6841-A52B-72C440D7BC5F}" type="datetime1">
              <a:rPr lang="en-US" smtClean="0"/>
              <a:t>10/25/17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42361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09FD77E-E771-894E-9AC3-C4885E9D9779}" type="datetime1">
              <a:rPr lang="en-US" smtClean="0"/>
              <a:t>10/25/17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536256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ED4F9A5-FCB1-514E-B4D8-8D5DB85C2580}" type="datetime1">
              <a:rPr lang="en-US" smtClean="0"/>
              <a:t>10/25/17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358651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F75E29F-0289-634E-A668-25F1A22328DA}" type="datetime1">
              <a:rPr lang="en-US" smtClean="0"/>
              <a:t>10/25/17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405082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4A00E171-CB37-CB47-B84F-2C98F2ED15F2}" type="datetime1">
              <a:rPr lang="en-US" smtClean="0"/>
              <a:t>10/25/17</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43559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AE6481D-F7DC-FF48-86D0-7153D5F3F056}" type="datetime1">
              <a:rPr lang="en-US" smtClean="0"/>
              <a:t>10/25/17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49378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1B0CE6-B475-3043-8588-CAFAED120960}" type="datetime1">
              <a:rPr lang="en-US" smtClean="0"/>
              <a:t>10/25/17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72378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2025435-B69C-164A-A844-2FBDF1C9D2B1}" type="datetime1">
              <a:rPr lang="en-US" smtClean="0"/>
              <a:t>10/25/17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8188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321092-6004-C741-A200-3E85D4FDA114}" type="datetime1">
              <a:rPr lang="en-US" smtClean="0"/>
              <a:t>10/25/17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92262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774392-1F80-E64E-ABA5-F68F51A95878}" type="datetime1">
              <a:rPr lang="en-US" smtClean="0"/>
              <a:t>10/25/17</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483897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C270EE-D7E8-8D4B-9C01-46408146BAF5}" type="datetime1">
              <a:rPr lang="en-US" smtClean="0"/>
              <a:t>10/25/17</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1661512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png"/><Relationship Id="rId14" Type="http://schemas.microsoft.com/office/2007/relationships/hdphoto" Target="../media/hdphoto1.wdp"/><Relationship Id="rId1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AEB7C052-86F5-8C47-B563-FE62B198A731}" type="datetime1">
              <a:rPr lang="en-US" smtClean="0"/>
              <a:t>10/25/17</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77551537"/>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hyperlink" Target="https://goo.gl/9SKBvx" TargetMode="External"/><Relationship Id="rId4" Type="http://schemas.microsoft.com/office/2011/relationships/webextension" Target="../webextensions/webextension1.xml"/><Relationship Id="rId5"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microsoft.com/office/2011/relationships/webextension" Target="../webextensions/webextension2.xml"/><Relationship Id="rId4"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microsoft.com/office/2011/relationships/webextension" Target="../webextensions/webextension3.xml"/><Relationship Id="rId4" Type="http://schemas.openxmlformats.org/officeDocument/2006/relationships/image" Target="../media/image90.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microsoft.com/office/2011/relationships/webextension" Target="../webextensions/webextension4.xml"/><Relationship Id="rId4" Type="http://schemas.openxmlformats.org/officeDocument/2006/relationships/image" Target="../media/image100.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serverless.com/framework/docs/providers/azure/guide/credential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3.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4.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5.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hyperlink" Target="http://github.com/skarlekar/faces" TargetMode="External"/><Relationship Id="rId4" Type="http://schemas.openxmlformats.org/officeDocument/2006/relationships/hyperlink" Target="https://github.com/skarlekar/chehara#aiaas" TargetMode="External"/><Relationship Id="rId5" Type="http://schemas.openxmlformats.org/officeDocument/2006/relationships/hyperlink" Target="http://www.serverless.com/" TargetMode="External"/><Relationship Id="rId6" Type="http://schemas.openxmlformats.org/officeDocument/2006/relationships/hyperlink" Target="https://api.slack.com/" TargetMode="External"/><Relationship Id="rId7" Type="http://schemas.openxmlformats.org/officeDocument/2006/relationships/hyperlink" Target="https://aws.amazon.com/step-functions" TargetMode="External"/><Relationship Id="rId8" Type="http://schemas.openxmlformats.org/officeDocument/2006/relationships/hyperlink" Target="https://aws.amazon.com/rekognition" TargetMode="External"/><Relationship Id="rId9" Type="http://schemas.openxmlformats.org/officeDocument/2006/relationships/hyperlink" Target="https://cloud.google.com/vision" TargetMode="External"/><Relationship Id="rId10" Type="http://schemas.openxmlformats.org/officeDocument/2006/relationships/hyperlink" Target="https://slack.com/" TargetMode="External"/><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skarlekar/chehara" TargetMode="External"/><Relationship Id="rId4" Type="http://schemas.openxmlformats.org/officeDocument/2006/relationships/hyperlink" Target="http://bit.ly/chehara" TargetMode="External"/><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github.com/skarlekar/aws-gcp-proxy-serverles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bit.ly/slswhit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docs.aws.amazon.com/lambda/latest/dg/limits.html" TargetMode="External"/><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tiff"/></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5" Type="http://schemas.openxmlformats.org/officeDocument/2006/relationships/image" Target="../media/image13.tiff"/><Relationship Id="rId6"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000" dirty="0" smtClean="0"/>
              <a:t>Building Cognitive Microservices USING Serverless Framework</a:t>
            </a:r>
            <a:endParaRPr lang="en-US" sz="6000" dirty="0"/>
          </a:p>
        </p:txBody>
      </p:sp>
      <p:sp>
        <p:nvSpPr>
          <p:cNvPr id="3" name="Subtitle 2"/>
          <p:cNvSpPr>
            <a:spLocks noGrp="1"/>
          </p:cNvSpPr>
          <p:nvPr>
            <p:ph type="subTitle" idx="1"/>
          </p:nvPr>
        </p:nvSpPr>
        <p:spPr>
          <a:xfrm>
            <a:off x="1069848" y="4389119"/>
            <a:ext cx="8122278" cy="1542123"/>
          </a:xfrm>
        </p:spPr>
        <p:txBody>
          <a:bodyPr/>
          <a:lstStyle/>
          <a:p>
            <a:r>
              <a:rPr lang="en-US" dirty="0" smtClean="0"/>
              <a:t>Srini Karlekar </a:t>
            </a:r>
            <a:r>
              <a:rPr lang="mr-IN" dirty="0" smtClean="0"/>
              <a:t>–</a:t>
            </a:r>
            <a:r>
              <a:rPr lang="en-US" dirty="0" smtClean="0"/>
              <a:t> Director, Software Engineering, Capital One.</a:t>
            </a:r>
          </a:p>
          <a:p>
            <a:r>
              <a:rPr lang="en-US" dirty="0" smtClean="0"/>
              <a:t>Twitter: @</a:t>
            </a:r>
            <a:r>
              <a:rPr lang="en-US" dirty="0" err="1" smtClean="0"/>
              <a:t>skarlekar</a:t>
            </a:r>
            <a:endParaRPr lang="en-US" dirty="0" smtClean="0"/>
          </a:p>
          <a:p>
            <a:r>
              <a:rPr lang="en-US" dirty="0" smtClean="0"/>
              <a:t>LinkedIn: </a:t>
            </a:r>
            <a:r>
              <a:rPr lang="en-US" dirty="0" err="1" smtClean="0"/>
              <a:t>skarlekar</a:t>
            </a:r>
            <a:endParaRPr lang="en-US" dirty="0"/>
          </a:p>
        </p:txBody>
      </p:sp>
    </p:spTree>
    <p:extLst>
      <p:ext uri="{BB962C8B-B14F-4D97-AF65-F5344CB8AC3E}">
        <p14:creationId xmlns:p14="http://schemas.microsoft.com/office/powerpoint/2010/main" val="15061231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17975" y="2530000"/>
            <a:ext cx="10058400" cy="1609344"/>
          </a:xfrm>
        </p:spPr>
        <p:txBody>
          <a:bodyPr/>
          <a:lstStyle/>
          <a:p>
            <a:pPr algn="ctr"/>
            <a:r>
              <a:rPr lang="en-US" dirty="0" smtClean="0"/>
              <a:t>Serverless framework</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a:p>
        </p:txBody>
      </p:sp>
      <p:pic>
        <p:nvPicPr>
          <p:cNvPr id="3" name="Picture 2"/>
          <p:cNvPicPr>
            <a:picLocks noChangeAspect="1"/>
          </p:cNvPicPr>
          <p:nvPr/>
        </p:nvPicPr>
        <p:blipFill>
          <a:blip r:embed="rId3"/>
          <a:stretch>
            <a:fillRect/>
          </a:stretch>
        </p:blipFill>
        <p:spPr>
          <a:xfrm>
            <a:off x="2972175" y="1236202"/>
            <a:ext cx="6350000" cy="1612900"/>
          </a:xfrm>
          <a:prstGeom prst="rect">
            <a:avLst/>
          </a:prstGeom>
        </p:spPr>
      </p:pic>
    </p:spTree>
    <p:extLst>
      <p:ext uri="{BB962C8B-B14F-4D97-AF65-F5344CB8AC3E}">
        <p14:creationId xmlns:p14="http://schemas.microsoft.com/office/powerpoint/2010/main" val="17527507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000" b="1" dirty="0" smtClean="0"/>
              <a:t>Drivers for Serverless Framework</a:t>
            </a:r>
            <a:endParaRPr lang="en-US" sz="4000" dirty="0"/>
          </a:p>
        </p:txBody>
      </p:sp>
      <p:sp>
        <p:nvSpPr>
          <p:cNvPr id="3" name="Content Placeholder 2"/>
          <p:cNvSpPr>
            <a:spLocks noGrp="1"/>
          </p:cNvSpPr>
          <p:nvPr>
            <p:ph idx="1"/>
          </p:nvPr>
        </p:nvSpPr>
        <p:spPr>
          <a:xfrm>
            <a:off x="642938" y="1414463"/>
            <a:ext cx="10958512" cy="4371971"/>
          </a:xfrm>
        </p:spPr>
        <p:txBody>
          <a:bodyPr>
            <a:noAutofit/>
          </a:bodyPr>
          <a:lstStyle/>
          <a:p>
            <a:r>
              <a:rPr lang="en-US" sz="2400" dirty="0" smtClean="0"/>
              <a:t>Organizations want to diversify risk and hence do not want to be bound to a single provider. </a:t>
            </a:r>
          </a:p>
          <a:p>
            <a:r>
              <a:rPr lang="en-US" sz="2400" dirty="0" smtClean="0"/>
              <a:t>While not having to manage infrastructure by using </a:t>
            </a:r>
            <a:r>
              <a:rPr lang="en-US" sz="2400" dirty="0" err="1" smtClean="0"/>
              <a:t>serverless</a:t>
            </a:r>
            <a:r>
              <a:rPr lang="en-US" sz="2400" dirty="0" smtClean="0"/>
              <a:t> functions is nice, having to deal with hundreds of functions in a project between multiple providers, managing buckets, messaging and permissions becomes an issue in itself. </a:t>
            </a:r>
          </a:p>
          <a:p>
            <a:r>
              <a:rPr lang="en-US" sz="2400" dirty="0" smtClean="0"/>
              <a:t>While many providers are entering into the Serverless field to make developing cloud-native applications easy, you </a:t>
            </a:r>
            <a:r>
              <a:rPr lang="en-US" sz="2400" dirty="0"/>
              <a:t>are still bound to idiosyncrasies of the provider when it comes to their </a:t>
            </a:r>
            <a:r>
              <a:rPr lang="en-US" sz="2400" dirty="0" err="1"/>
              <a:t>FaaS</a:t>
            </a:r>
            <a:r>
              <a:rPr lang="en-US" sz="2400" dirty="0"/>
              <a:t> offering. </a:t>
            </a:r>
            <a:endParaRPr lang="en-US" sz="2400" dirty="0" smtClean="0"/>
          </a:p>
          <a:p>
            <a:r>
              <a:rPr lang="en-US" sz="2400" dirty="0" smtClean="0"/>
              <a:t>Not </a:t>
            </a:r>
            <a:r>
              <a:rPr lang="en-US" sz="2400" dirty="0"/>
              <a:t>only do you have to learn the different terminologies used by the various providers, you will have to learn how to use their offerings on their respective consoles or CLI (Command Line Interface</a:t>
            </a:r>
            <a:r>
              <a:rPr lang="en-US" sz="2400" dirty="0" smtClean="0"/>
              <a:t>).</a:t>
            </a:r>
          </a:p>
          <a:p>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11</a:t>
            </a:fld>
            <a:endParaRPr lang="en-US"/>
          </a:p>
        </p:txBody>
      </p:sp>
      <p:sp>
        <p:nvSpPr>
          <p:cNvPr id="5" name="Rectangle 4"/>
          <p:cNvSpPr/>
          <p:nvPr/>
        </p:nvSpPr>
        <p:spPr>
          <a:xfrm>
            <a:off x="3780018" y="5957889"/>
            <a:ext cx="4638129"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Too many cooks spoil the broth</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spTree>
    <p:extLst>
      <p:ext uri="{BB962C8B-B14F-4D97-AF65-F5344CB8AC3E}">
        <p14:creationId xmlns:p14="http://schemas.microsoft.com/office/powerpoint/2010/main" val="1891247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000" b="1" dirty="0" smtClean="0"/>
              <a:t>Serverless Framework to the rescue</a:t>
            </a:r>
            <a:endParaRPr lang="en-US" sz="4000" dirty="0"/>
          </a:p>
        </p:txBody>
      </p:sp>
      <p:sp>
        <p:nvSpPr>
          <p:cNvPr id="3" name="Content Placeholder 2"/>
          <p:cNvSpPr>
            <a:spLocks noGrp="1"/>
          </p:cNvSpPr>
          <p:nvPr>
            <p:ph idx="1"/>
          </p:nvPr>
        </p:nvSpPr>
        <p:spPr>
          <a:xfrm>
            <a:off x="642938" y="1414463"/>
            <a:ext cx="10958512" cy="4371971"/>
          </a:xfrm>
        </p:spPr>
        <p:txBody>
          <a:bodyPr>
            <a:noAutofit/>
          </a:bodyPr>
          <a:lstStyle/>
          <a:p>
            <a:r>
              <a:rPr lang="en-US" sz="2400" dirty="0"/>
              <a:t>The Serverless Framework is an MIT open-source project, actively maintained by a vibrant and engaged community of developers and provides robust plugins for various </a:t>
            </a:r>
            <a:r>
              <a:rPr lang="en-US" sz="2400" dirty="0" err="1"/>
              <a:t>FaaS</a:t>
            </a:r>
            <a:r>
              <a:rPr lang="en-US" sz="2400" dirty="0"/>
              <a:t> providers and allows to extend it when needed</a:t>
            </a:r>
            <a:r>
              <a:rPr lang="en-US" sz="2400" dirty="0" smtClean="0"/>
              <a:t>.</a:t>
            </a:r>
          </a:p>
          <a:p>
            <a:r>
              <a:rPr lang="en-US" sz="2400" dirty="0" smtClean="0"/>
              <a:t>The </a:t>
            </a:r>
            <a:r>
              <a:rPr lang="en-US" sz="2400" dirty="0"/>
              <a:t>Serverless Framework allows you to provision and </a:t>
            </a:r>
            <a:r>
              <a:rPr lang="en-US" sz="2400" dirty="0" smtClean="0"/>
              <a:t>deploy </a:t>
            </a:r>
            <a:r>
              <a:rPr lang="en-US" sz="2400" dirty="0"/>
              <a:t>REST </a:t>
            </a:r>
            <a:r>
              <a:rPr lang="en-US" sz="2400" dirty="0" smtClean="0"/>
              <a:t>APIs, backend services, data pipe-lines, and other </a:t>
            </a:r>
            <a:r>
              <a:rPr lang="en-US" sz="2400" dirty="0"/>
              <a:t>uses cases by providing </a:t>
            </a:r>
            <a:r>
              <a:rPr lang="en-US" sz="2400" dirty="0" smtClean="0"/>
              <a:t>a framework and </a:t>
            </a:r>
            <a:r>
              <a:rPr lang="en-US" sz="2400" dirty="0"/>
              <a:t>CLI to </a:t>
            </a:r>
            <a:r>
              <a:rPr lang="en-US" sz="2400" dirty="0" smtClean="0"/>
              <a:t>build </a:t>
            </a:r>
            <a:r>
              <a:rPr lang="en-US" sz="2400" dirty="0" err="1" smtClean="0"/>
              <a:t>serverless</a:t>
            </a:r>
            <a:r>
              <a:rPr lang="en-US" sz="2400" dirty="0" smtClean="0"/>
              <a:t> services across many providers by </a:t>
            </a:r>
            <a:r>
              <a:rPr lang="en-US" sz="2400" dirty="0"/>
              <a:t>abstracting away provider-level complexity.</a:t>
            </a:r>
          </a:p>
          <a:p>
            <a:r>
              <a:rPr lang="en-US" sz="2400" dirty="0"/>
              <a:t>The Serverless Framework is different than other application frameworks because:</a:t>
            </a:r>
          </a:p>
          <a:p>
            <a:pPr lvl="1"/>
            <a:r>
              <a:rPr lang="en-US" sz="2200" dirty="0"/>
              <a:t>It manages your code as well as your infrastructure</a:t>
            </a:r>
          </a:p>
          <a:p>
            <a:pPr lvl="1"/>
            <a:r>
              <a:rPr lang="en-US" sz="2200" dirty="0"/>
              <a:t>It supports multiple languages (</a:t>
            </a:r>
            <a:r>
              <a:rPr lang="en-US" sz="2200" dirty="0" err="1"/>
              <a:t>Node.js</a:t>
            </a:r>
            <a:r>
              <a:rPr lang="en-US" sz="2200" dirty="0"/>
              <a:t>, Python, Java, and more)</a:t>
            </a:r>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a:p>
        </p:txBody>
      </p:sp>
      <p:sp>
        <p:nvSpPr>
          <p:cNvPr id="5" name="Rectangle 4"/>
          <p:cNvSpPr/>
          <p:nvPr/>
        </p:nvSpPr>
        <p:spPr>
          <a:xfrm>
            <a:off x="461080" y="5957889"/>
            <a:ext cx="11276037"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Serverless framework allows choice of </a:t>
            </a:r>
            <a:r>
              <a:rPr lang="en-US" sz="2800" b="1" cap="small" dirty="0" err="1"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FaaS</a:t>
            </a: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 providers across a single project</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spTree>
    <p:extLst>
      <p:ext uri="{BB962C8B-B14F-4D97-AF65-F5344CB8AC3E}">
        <p14:creationId xmlns:p14="http://schemas.microsoft.com/office/powerpoint/2010/main" val="19568741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Core Concepts of Serverless </a:t>
            </a:r>
            <a:r>
              <a:rPr lang="en-US" sz="4000" b="1" dirty="0" err="1" smtClean="0"/>
              <a:t>FrameWORK</a:t>
            </a:r>
            <a:endParaRPr lang="en-US" sz="4000" dirty="0"/>
          </a:p>
        </p:txBody>
      </p:sp>
      <p:sp>
        <p:nvSpPr>
          <p:cNvPr id="3" name="Content Placeholder 2"/>
          <p:cNvSpPr>
            <a:spLocks noGrp="1"/>
          </p:cNvSpPr>
          <p:nvPr>
            <p:ph idx="1"/>
          </p:nvPr>
        </p:nvSpPr>
        <p:spPr>
          <a:xfrm>
            <a:off x="642938" y="1004341"/>
            <a:ext cx="10958512" cy="4782093"/>
          </a:xfrm>
        </p:spPr>
        <p:txBody>
          <a:bodyP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dirty="0" smtClean="0"/>
              <a:t>Serverless Framework consists of the following core concepts:</a:t>
            </a:r>
          </a:p>
          <a:p>
            <a:pPr marL="0" marR="0" lvl="0" indent="0" defTabSz="914400" eaLnBrk="1" fontAlgn="auto" latinLnBrk="0" hangingPunct="1">
              <a:lnSpc>
                <a:spcPct val="100000"/>
              </a:lnSpc>
              <a:spcBef>
                <a:spcPts val="0"/>
              </a:spcBef>
              <a:spcAft>
                <a:spcPts val="0"/>
              </a:spcAft>
              <a:buClrTx/>
              <a:buSzTx/>
              <a:buFontTx/>
              <a:buNone/>
              <a:tabLst/>
              <a:defRPr/>
            </a:pPr>
            <a:endParaRPr lang="en-US" sz="2400" dirty="0" smtClean="0"/>
          </a:p>
          <a:p>
            <a:pPr>
              <a:lnSpc>
                <a:spcPct val="100000"/>
              </a:lnSpc>
              <a:spcBef>
                <a:spcPts val="0"/>
              </a:spcBef>
              <a:buClrTx/>
              <a:buSzTx/>
            </a:pPr>
            <a:r>
              <a:rPr lang="en-US" sz="2400" dirty="0" smtClean="0"/>
              <a:t>Service</a:t>
            </a:r>
          </a:p>
          <a:p>
            <a:pPr>
              <a:lnSpc>
                <a:spcPct val="100000"/>
              </a:lnSpc>
              <a:spcBef>
                <a:spcPts val="0"/>
              </a:spcBef>
              <a:buClrTx/>
              <a:buSzTx/>
            </a:pPr>
            <a:r>
              <a:rPr lang="en-US" sz="2400" dirty="0" smtClean="0"/>
              <a:t>Function</a:t>
            </a:r>
          </a:p>
          <a:p>
            <a:pPr>
              <a:lnSpc>
                <a:spcPct val="100000"/>
              </a:lnSpc>
              <a:spcBef>
                <a:spcPts val="0"/>
              </a:spcBef>
              <a:buClrTx/>
              <a:buSzTx/>
            </a:pPr>
            <a:r>
              <a:rPr lang="en-US" sz="2400" dirty="0" smtClean="0"/>
              <a:t>Events</a:t>
            </a:r>
          </a:p>
          <a:p>
            <a:pPr>
              <a:lnSpc>
                <a:spcPct val="100000"/>
              </a:lnSpc>
              <a:spcBef>
                <a:spcPts val="0"/>
              </a:spcBef>
              <a:buClrTx/>
              <a:buSzTx/>
            </a:pPr>
            <a:r>
              <a:rPr lang="en-US" sz="2400" dirty="0" smtClean="0"/>
              <a:t>Resources </a:t>
            </a:r>
          </a:p>
          <a:p>
            <a:pPr>
              <a:lnSpc>
                <a:spcPct val="100000"/>
              </a:lnSpc>
              <a:spcBef>
                <a:spcPts val="0"/>
              </a:spcBef>
              <a:buClrTx/>
              <a:buSzTx/>
            </a:pPr>
            <a:r>
              <a:rPr lang="en-US" sz="2400" dirty="0" smtClean="0"/>
              <a:t>Plugins</a:t>
            </a:r>
          </a:p>
          <a:p>
            <a:pPr marL="0" lvl="0" indent="0">
              <a:lnSpc>
                <a:spcPct val="100000"/>
              </a:lnSpc>
              <a:spcBef>
                <a:spcPts val="0"/>
              </a:spcBef>
              <a:buClrTx/>
              <a:buSzTx/>
              <a:buNone/>
            </a:pPr>
            <a:endParaRPr lang="en-US" sz="2400" dirty="0"/>
          </a:p>
          <a:p>
            <a:pPr marL="0" lvl="0" indent="0">
              <a:lnSpc>
                <a:spcPct val="100000"/>
              </a:lnSpc>
              <a:spcBef>
                <a:spcPts val="0"/>
              </a:spcBef>
              <a:buClrTx/>
              <a:buSzTx/>
              <a:buNone/>
            </a:pP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13</a:t>
            </a:fld>
            <a:endParaRPr lang="en-US"/>
          </a:p>
        </p:txBody>
      </p:sp>
    </p:spTree>
    <p:extLst>
      <p:ext uri="{BB962C8B-B14F-4D97-AF65-F5344CB8AC3E}">
        <p14:creationId xmlns:p14="http://schemas.microsoft.com/office/powerpoint/2010/main" val="1894048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Services</a:t>
            </a:r>
            <a:endParaRPr lang="en-US" sz="4000" dirty="0"/>
          </a:p>
        </p:txBody>
      </p:sp>
      <p:sp>
        <p:nvSpPr>
          <p:cNvPr id="3" name="Content Placeholder 2"/>
          <p:cNvSpPr>
            <a:spLocks noGrp="1"/>
          </p:cNvSpPr>
          <p:nvPr>
            <p:ph idx="1"/>
          </p:nvPr>
        </p:nvSpPr>
        <p:spPr>
          <a:xfrm>
            <a:off x="642938" y="1004342"/>
            <a:ext cx="10958512" cy="2398426"/>
          </a:xfrm>
        </p:spPr>
        <p:txBody>
          <a:bodyPr>
            <a:noAutofit/>
          </a:bodyPr>
          <a:lstStyle/>
          <a:p>
            <a:pPr marL="0" lvl="0" indent="0">
              <a:lnSpc>
                <a:spcPct val="100000"/>
              </a:lnSpc>
              <a:spcBef>
                <a:spcPts val="0"/>
              </a:spcBef>
              <a:buClrTx/>
              <a:buSzTx/>
              <a:buNone/>
            </a:pPr>
            <a:r>
              <a:rPr lang="en-US" sz="2400" dirty="0" smtClean="0"/>
              <a:t>Service - The unit of organization. </a:t>
            </a:r>
            <a:r>
              <a:rPr lang="en-US" sz="2400" dirty="0"/>
              <a:t>It's where you define your Functions, the Events that trigger them, and the Resources your Functions use, all in one file </a:t>
            </a:r>
            <a:r>
              <a:rPr lang="en-US" sz="2400" dirty="0" smtClean="0"/>
              <a:t>titled</a:t>
            </a:r>
            <a:r>
              <a:rPr lang="en-US" sz="2400" dirty="0"/>
              <a:t> </a:t>
            </a:r>
            <a:r>
              <a:rPr lang="en-US" sz="2400" i="1" dirty="0" err="1"/>
              <a:t>serverless.yml</a:t>
            </a:r>
            <a:r>
              <a:rPr lang="en-US" sz="2400" dirty="0" smtClean="0"/>
              <a:t>. More information at: </a:t>
            </a:r>
            <a:r>
              <a:rPr lang="en-US" sz="2400" dirty="0">
                <a:hlinkClick r:id="rId3"/>
              </a:rPr>
              <a:t>https://</a:t>
            </a:r>
            <a:r>
              <a:rPr lang="en-US" sz="2400" dirty="0" smtClean="0">
                <a:hlinkClick r:id="rId3"/>
              </a:rPr>
              <a:t>goo.gl/9SKBvx</a:t>
            </a:r>
            <a:endParaRPr lang="en-US" sz="2400" dirty="0" smtClean="0"/>
          </a:p>
          <a:p>
            <a:pPr marL="0" lvl="0" indent="0">
              <a:lnSpc>
                <a:spcPct val="100000"/>
              </a:lnSpc>
              <a:spcBef>
                <a:spcPts val="0"/>
              </a:spcBef>
              <a:buClrTx/>
              <a:buSzTx/>
              <a:buNone/>
            </a:pPr>
            <a:endParaRPr lang="en-US" sz="2400" dirty="0"/>
          </a:p>
          <a:p>
            <a:pPr marL="0" lvl="0" indent="0">
              <a:lnSpc>
                <a:spcPct val="100000"/>
              </a:lnSpc>
              <a:spcBef>
                <a:spcPts val="0"/>
              </a:spcBef>
              <a:buClrTx/>
              <a:buSzTx/>
              <a:buNone/>
            </a:pPr>
            <a:r>
              <a:rPr lang="en-US" sz="2400" dirty="0" smtClean="0"/>
              <a:t>An application can have multiple services and hence multiple </a:t>
            </a:r>
            <a:r>
              <a:rPr lang="en-US" sz="2400" dirty="0" err="1" smtClean="0"/>
              <a:t>serverless.yml</a:t>
            </a:r>
            <a:r>
              <a:rPr lang="en-US" sz="2400" dirty="0" smtClean="0"/>
              <a:t> files.</a:t>
            </a:r>
          </a:p>
          <a:p>
            <a:pPr marL="0" lvl="0" indent="0">
              <a:lnSpc>
                <a:spcPct val="100000"/>
              </a:lnSpc>
              <a:spcBef>
                <a:spcPts val="0"/>
              </a:spcBef>
              <a:buClrTx/>
              <a:buSzTx/>
              <a:buNone/>
            </a:pPr>
            <a:endParaRPr lang="en-US" sz="2400" dirty="0" smtClean="0"/>
          </a:p>
          <a:p>
            <a:pPr marL="0" lvl="0" indent="0">
              <a:lnSpc>
                <a:spcPct val="100000"/>
              </a:lnSpc>
              <a:spcBef>
                <a:spcPts val="0"/>
              </a:spcBef>
              <a:buClrTx/>
              <a:buSzTx/>
              <a:buNone/>
            </a:pP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14</a:t>
            </a:fld>
            <a:endParaRPr lang="en-US"/>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5" name="Add-in 4" title="Code Presenter Pro"/>
              <p:cNvGraphicFramePr>
                <a:graphicFrameLocks noGrp="1"/>
              </p:cNvGraphicFramePr>
              <p:nvPr>
                <p:extLst>
                  <p:ext uri="{D42A27DB-BD31-4B8C-83A1-F6EECF244321}">
                    <p14:modId xmlns:p14="http://schemas.microsoft.com/office/powerpoint/2010/main" val="905700366"/>
                  </p:ext>
                </p:extLst>
              </p:nvPr>
            </p:nvGraphicFramePr>
            <p:xfrm>
              <a:off x="1139253" y="3312826"/>
              <a:ext cx="9872072" cy="3192905"/>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xmlns="">
          <p:pic>
            <p:nvPicPr>
              <p:cNvPr id="5" name="Add-in 4" title="Code Presenter Pro"/>
              <p:cNvPicPr>
                <a:picLocks noGrp="1" noRot="1" noChangeAspect="1" noMove="1" noResize="1" noEditPoints="1" noAdjustHandles="1" noChangeArrowheads="1" noChangeShapeType="1"/>
              </p:cNvPicPr>
              <p:nvPr/>
            </p:nvPicPr>
            <p:blipFill>
              <a:blip r:embed="rId5"/>
              <a:stretch>
                <a:fillRect/>
              </a:stretch>
            </p:blipFill>
            <p:spPr>
              <a:xfrm>
                <a:off x="1139253" y="3312826"/>
                <a:ext cx="9872072" cy="3192905"/>
              </a:xfrm>
              <a:prstGeom prst="rect">
                <a:avLst/>
              </a:prstGeom>
            </p:spPr>
          </p:pic>
        </mc:Fallback>
      </mc:AlternateContent>
    </p:spTree>
    <p:extLst>
      <p:ext uri="{BB962C8B-B14F-4D97-AF65-F5344CB8AC3E}">
        <p14:creationId xmlns:p14="http://schemas.microsoft.com/office/powerpoint/2010/main" val="10231380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Functions</a:t>
            </a:r>
            <a:endParaRPr lang="en-US" sz="4000" dirty="0"/>
          </a:p>
        </p:txBody>
      </p:sp>
      <p:sp>
        <p:nvSpPr>
          <p:cNvPr id="3" name="Content Placeholder 2"/>
          <p:cNvSpPr>
            <a:spLocks noGrp="1"/>
          </p:cNvSpPr>
          <p:nvPr>
            <p:ph idx="1"/>
          </p:nvPr>
        </p:nvSpPr>
        <p:spPr>
          <a:xfrm>
            <a:off x="619826" y="1243009"/>
            <a:ext cx="10958512" cy="2579484"/>
          </a:xfrm>
        </p:spPr>
        <p:txBody>
          <a:bodyPr>
            <a:noAutofit/>
          </a:bodyPr>
          <a:lstStyle/>
          <a:p>
            <a:pPr marL="0" indent="0">
              <a:buNone/>
            </a:pPr>
            <a:r>
              <a:rPr lang="en-US" sz="2400" dirty="0" smtClean="0"/>
              <a:t>Functions - </a:t>
            </a:r>
            <a:r>
              <a:rPr lang="en-US" sz="2400" dirty="0"/>
              <a:t>A Function is an </a:t>
            </a:r>
            <a:r>
              <a:rPr lang="en-US" sz="2400" dirty="0" smtClean="0"/>
              <a:t>independent </a:t>
            </a:r>
            <a:r>
              <a:rPr lang="en-US" sz="2400" dirty="0"/>
              <a:t>unit of </a:t>
            </a:r>
            <a:r>
              <a:rPr lang="en-US" sz="2400" dirty="0" smtClean="0"/>
              <a:t>deployment or </a:t>
            </a:r>
            <a:r>
              <a:rPr lang="en-US" sz="2400" dirty="0" err="1" smtClean="0"/>
              <a:t>microservice</a:t>
            </a:r>
            <a:r>
              <a:rPr lang="en-US" sz="2400" dirty="0"/>
              <a:t>. </a:t>
            </a:r>
            <a:r>
              <a:rPr lang="en-US" sz="2400" dirty="0" smtClean="0"/>
              <a:t>It manifests itself as a Lambda or Azure Function depending upon the provider.  It's </a:t>
            </a:r>
            <a:r>
              <a:rPr lang="en-US" sz="2400" dirty="0"/>
              <a:t>merely code, deployed in the cloud, that is most often written to perform a single job such as</a:t>
            </a:r>
            <a:r>
              <a:rPr lang="en-US" sz="2400" dirty="0" smtClean="0"/>
              <a:t>:</a:t>
            </a:r>
            <a:endParaRPr lang="en-US" sz="2400" dirty="0"/>
          </a:p>
          <a:p>
            <a:pPr lvl="1"/>
            <a:r>
              <a:rPr lang="en-US" sz="2200" i="1" dirty="0"/>
              <a:t>Saving a user to the database</a:t>
            </a:r>
            <a:endParaRPr lang="en-US" sz="2200" dirty="0"/>
          </a:p>
          <a:p>
            <a:pPr lvl="1"/>
            <a:r>
              <a:rPr lang="en-US" sz="2200" i="1" dirty="0"/>
              <a:t>Processing a file in a database</a:t>
            </a:r>
            <a:endParaRPr lang="en-US" sz="2200" dirty="0"/>
          </a:p>
          <a:p>
            <a:pPr lvl="1"/>
            <a:r>
              <a:rPr lang="en-US" sz="2200" i="1" dirty="0"/>
              <a:t>Performing a scheduled task</a:t>
            </a:r>
            <a:endParaRPr lang="en-US" sz="2200" dirty="0"/>
          </a:p>
          <a:p>
            <a:pPr marL="0" lvl="0" indent="0">
              <a:lnSpc>
                <a:spcPct val="100000"/>
              </a:lnSpc>
              <a:spcBef>
                <a:spcPts val="0"/>
              </a:spcBef>
              <a:buClrTx/>
              <a:buSzTx/>
              <a:buNone/>
            </a:pPr>
            <a:endParaRPr lang="en-US" sz="2400" dirty="0" smtClean="0"/>
          </a:p>
          <a:p>
            <a:pPr marL="0" lvl="0" indent="0">
              <a:lnSpc>
                <a:spcPct val="100000"/>
              </a:lnSpc>
              <a:spcBef>
                <a:spcPts val="0"/>
              </a:spcBef>
              <a:buClrTx/>
              <a:buSzTx/>
              <a:buNone/>
            </a:pPr>
            <a:endParaRPr lang="en-US" sz="2400" dirty="0"/>
          </a:p>
          <a:p>
            <a:pPr marL="0" lvl="0" indent="0">
              <a:lnSpc>
                <a:spcPct val="100000"/>
              </a:lnSpc>
              <a:spcBef>
                <a:spcPts val="0"/>
              </a:spcBef>
              <a:buClrTx/>
              <a:buSzTx/>
              <a:buNone/>
            </a:pP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15</a:t>
            </a:fld>
            <a:endParaRPr lang="en-US"/>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6" name="Add-in 5" title="Code Presenter Pro"/>
              <p:cNvGraphicFramePr>
                <a:graphicFrameLocks noGrp="1"/>
              </p:cNvGraphicFramePr>
              <p:nvPr>
                <p:extLst>
                  <p:ext uri="{D42A27DB-BD31-4B8C-83A1-F6EECF244321}">
                    <p14:modId xmlns:p14="http://schemas.microsoft.com/office/powerpoint/2010/main" val="192734012"/>
                  </p:ext>
                </p:extLst>
              </p:nvPr>
            </p:nvGraphicFramePr>
            <p:xfrm>
              <a:off x="619825" y="3987383"/>
              <a:ext cx="10817669" cy="2299115"/>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6" name="Add-in 5" title="Code Presenter Pro"/>
              <p:cNvPicPr>
                <a:picLocks noGrp="1" noRot="1" noChangeAspect="1" noMove="1" noResize="1" noEditPoints="1" noAdjustHandles="1" noChangeArrowheads="1" noChangeShapeType="1"/>
              </p:cNvPicPr>
              <p:nvPr/>
            </p:nvPicPr>
            <p:blipFill>
              <a:blip r:embed="rId4"/>
              <a:stretch>
                <a:fillRect/>
              </a:stretch>
            </p:blipFill>
            <p:spPr>
              <a:xfrm>
                <a:off x="619825" y="3987383"/>
                <a:ext cx="10817669" cy="2299115"/>
              </a:xfrm>
              <a:prstGeom prst="rect">
                <a:avLst/>
              </a:prstGeom>
            </p:spPr>
          </p:pic>
        </mc:Fallback>
      </mc:AlternateContent>
    </p:spTree>
    <p:extLst>
      <p:ext uri="{BB962C8B-B14F-4D97-AF65-F5344CB8AC3E}">
        <p14:creationId xmlns:p14="http://schemas.microsoft.com/office/powerpoint/2010/main" val="21228574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Events</a:t>
            </a:r>
            <a:endParaRPr lang="en-US" sz="4000" dirty="0"/>
          </a:p>
        </p:txBody>
      </p:sp>
      <p:sp>
        <p:nvSpPr>
          <p:cNvPr id="3" name="Content Placeholder 2"/>
          <p:cNvSpPr>
            <a:spLocks noGrp="1"/>
          </p:cNvSpPr>
          <p:nvPr>
            <p:ph idx="1"/>
          </p:nvPr>
        </p:nvSpPr>
        <p:spPr>
          <a:xfrm>
            <a:off x="619826" y="1243008"/>
            <a:ext cx="10958512" cy="4796851"/>
          </a:xfrm>
        </p:spPr>
        <p:txBody>
          <a:bodyPr>
            <a:noAutofit/>
          </a:bodyPr>
          <a:lstStyle/>
          <a:p>
            <a:pPr marL="0" indent="0">
              <a:buNone/>
            </a:pPr>
            <a:r>
              <a:rPr lang="en-US" sz="2400" dirty="0"/>
              <a:t>Anything that triggers an </a:t>
            </a:r>
            <a:r>
              <a:rPr lang="en-US" sz="2400" dirty="0" smtClean="0"/>
              <a:t>Function </a:t>
            </a:r>
            <a:r>
              <a:rPr lang="en-US" sz="2400" dirty="0"/>
              <a:t>to execute is regarded by the Framework as an </a:t>
            </a:r>
            <a:r>
              <a:rPr lang="en-US" sz="2400" b="1" dirty="0"/>
              <a:t>Event</a:t>
            </a:r>
            <a:r>
              <a:rPr lang="en-US" sz="2400" dirty="0"/>
              <a:t>. </a:t>
            </a:r>
            <a:endParaRPr lang="en-US" sz="2400" dirty="0" smtClean="0"/>
          </a:p>
          <a:p>
            <a:pPr marL="0" indent="0">
              <a:buNone/>
            </a:pPr>
            <a:r>
              <a:rPr lang="en-US" sz="2400" dirty="0" smtClean="0"/>
              <a:t>Events on AWS are:</a:t>
            </a:r>
            <a:endParaRPr lang="en-US" sz="2400" dirty="0"/>
          </a:p>
          <a:p>
            <a:pPr lvl="1"/>
            <a:r>
              <a:rPr lang="en-US" sz="2200" i="1" dirty="0"/>
              <a:t>An AWS API Gateway HTTP endpoint request (e.g., for a REST API)</a:t>
            </a:r>
            <a:endParaRPr lang="en-US" sz="2200" dirty="0"/>
          </a:p>
          <a:p>
            <a:pPr lvl="1"/>
            <a:r>
              <a:rPr lang="en-US" sz="2200" i="1" dirty="0"/>
              <a:t>An AWS S3 bucket upload (e.g., for an image)</a:t>
            </a:r>
            <a:endParaRPr lang="en-US" sz="2200" dirty="0"/>
          </a:p>
          <a:p>
            <a:pPr lvl="1"/>
            <a:r>
              <a:rPr lang="en-US" sz="2200" i="1" dirty="0"/>
              <a:t>A </a:t>
            </a:r>
            <a:r>
              <a:rPr lang="en-US" sz="2200" i="1" dirty="0" err="1"/>
              <a:t>CloudWatch</a:t>
            </a:r>
            <a:r>
              <a:rPr lang="en-US" sz="2200" i="1" dirty="0"/>
              <a:t> timer (e.g., run every 5 minutes)</a:t>
            </a:r>
            <a:endParaRPr lang="en-US" sz="2200" dirty="0"/>
          </a:p>
          <a:p>
            <a:pPr lvl="1"/>
            <a:r>
              <a:rPr lang="en-US" sz="2200" i="1" dirty="0"/>
              <a:t>An AWS SNS topic (e.g., a message)</a:t>
            </a:r>
            <a:endParaRPr lang="en-US" sz="2200" dirty="0"/>
          </a:p>
          <a:p>
            <a:pPr lvl="1"/>
            <a:r>
              <a:rPr lang="en-US" sz="2200" i="1" dirty="0"/>
              <a:t>A </a:t>
            </a:r>
            <a:r>
              <a:rPr lang="en-US" sz="2200" i="1" dirty="0" err="1"/>
              <a:t>CloudWatch</a:t>
            </a:r>
            <a:r>
              <a:rPr lang="en-US" sz="2200" i="1" dirty="0"/>
              <a:t> Alert (e.g., something happened</a:t>
            </a:r>
            <a:r>
              <a:rPr lang="en-US" sz="2200" i="1" dirty="0" smtClean="0"/>
              <a:t>)</a:t>
            </a:r>
            <a:endParaRPr lang="en-US" sz="2200" dirty="0"/>
          </a:p>
          <a:p>
            <a:pPr marL="0" indent="0">
              <a:buNone/>
            </a:pPr>
            <a:r>
              <a:rPr lang="en-US" sz="2400" dirty="0" smtClean="0"/>
              <a:t>When you define an event for your functions in the Serverless Framework, the Framework will automatically create any infrastructure necessary for that event (e.g., an API Gateway endpoint) and configure your Functions to listen to it.</a:t>
            </a:r>
          </a:p>
          <a:p>
            <a:pPr marL="0" lvl="0" indent="0">
              <a:lnSpc>
                <a:spcPct val="100000"/>
              </a:lnSpc>
              <a:spcBef>
                <a:spcPts val="0"/>
              </a:spcBef>
              <a:buClrTx/>
              <a:buSzTx/>
              <a:buNone/>
            </a:pPr>
            <a:endParaRPr lang="en-US" sz="2400" dirty="0" smtClean="0"/>
          </a:p>
          <a:p>
            <a:pPr marL="0" lvl="0" indent="0">
              <a:lnSpc>
                <a:spcPct val="100000"/>
              </a:lnSpc>
              <a:spcBef>
                <a:spcPts val="0"/>
              </a:spcBef>
              <a:buClrTx/>
              <a:buSzTx/>
              <a:buNone/>
            </a:pPr>
            <a:endParaRPr lang="en-US" sz="2400" dirty="0"/>
          </a:p>
          <a:p>
            <a:pPr marL="0" lvl="0" indent="0">
              <a:lnSpc>
                <a:spcPct val="100000"/>
              </a:lnSpc>
              <a:spcBef>
                <a:spcPts val="0"/>
              </a:spcBef>
              <a:buClrTx/>
              <a:buSzTx/>
              <a:buNone/>
            </a:pP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a:p>
        </p:txBody>
      </p:sp>
    </p:spTree>
    <p:extLst>
      <p:ext uri="{BB962C8B-B14F-4D97-AF65-F5344CB8AC3E}">
        <p14:creationId xmlns:p14="http://schemas.microsoft.com/office/powerpoint/2010/main" val="8851458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Events</a:t>
            </a:r>
            <a:endParaRPr lang="en-US" sz="4000" dirty="0"/>
          </a:p>
        </p:txBody>
      </p:sp>
      <p:sp>
        <p:nvSpPr>
          <p:cNvPr id="3" name="Content Placeholder 2"/>
          <p:cNvSpPr>
            <a:spLocks noGrp="1"/>
          </p:cNvSpPr>
          <p:nvPr>
            <p:ph idx="1"/>
          </p:nvPr>
        </p:nvSpPr>
        <p:spPr>
          <a:xfrm>
            <a:off x="619826" y="898237"/>
            <a:ext cx="10958512" cy="2879287"/>
          </a:xfrm>
        </p:spPr>
        <p:txBody>
          <a:bodyPr>
            <a:noAutofit/>
          </a:bodyPr>
          <a:lstStyle/>
          <a:p>
            <a:pPr marL="0" indent="0">
              <a:buNone/>
            </a:pPr>
            <a:r>
              <a:rPr lang="en-US" sz="2400" dirty="0"/>
              <a:t>Simply put, events are the things that trigger your functions to </a:t>
            </a:r>
            <a:r>
              <a:rPr lang="en-US" sz="2400" dirty="0" smtClean="0"/>
              <a:t>run. If </a:t>
            </a:r>
            <a:r>
              <a:rPr lang="en-US" sz="2400" dirty="0"/>
              <a:t>you are using AWS as your provider, all events in the service are anything in AWS that can trigger an AWS Lambda function, like an S3 bucket upload, an SNS topic, and HTTP endpoints created via API Gateway.</a:t>
            </a:r>
          </a:p>
          <a:p>
            <a:pPr marL="0" lvl="0" indent="0">
              <a:lnSpc>
                <a:spcPct val="100000"/>
              </a:lnSpc>
              <a:spcBef>
                <a:spcPts val="0"/>
              </a:spcBef>
              <a:buClrTx/>
              <a:buSzTx/>
              <a:buNone/>
            </a:pPr>
            <a:endParaRPr lang="en-US" sz="2400" dirty="0"/>
          </a:p>
          <a:p>
            <a:pPr marL="0" lvl="0" indent="0">
              <a:lnSpc>
                <a:spcPct val="100000"/>
              </a:lnSpc>
              <a:spcBef>
                <a:spcPts val="0"/>
              </a:spcBef>
              <a:buClrTx/>
              <a:buSzTx/>
              <a:buNone/>
            </a:pPr>
            <a:r>
              <a:rPr lang="en-US" sz="2400" dirty="0" smtClean="0"/>
              <a:t>Upon </a:t>
            </a:r>
            <a:r>
              <a:rPr lang="en-US" sz="2400" dirty="0"/>
              <a:t>deployment, the framework will deploy any infrastructure required for an event (e.g., an API Gateway endpoint) and configure your function to listen to it.</a:t>
            </a:r>
            <a:endParaRPr lang="en-US" sz="2400" dirty="0" smtClean="0"/>
          </a:p>
          <a:p>
            <a:pPr marL="0" lvl="0" indent="0">
              <a:lnSpc>
                <a:spcPct val="100000"/>
              </a:lnSpc>
              <a:spcBef>
                <a:spcPts val="0"/>
              </a:spcBef>
              <a:buClrTx/>
              <a:buSzTx/>
              <a:buNone/>
            </a:pPr>
            <a:endParaRPr lang="en-US" sz="2400" dirty="0"/>
          </a:p>
          <a:p>
            <a:pPr marL="0" lvl="0" indent="0">
              <a:lnSpc>
                <a:spcPct val="100000"/>
              </a:lnSpc>
              <a:spcBef>
                <a:spcPts val="0"/>
              </a:spcBef>
              <a:buClrTx/>
              <a:buSzTx/>
              <a:buNone/>
            </a:pP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5" name="Add-in 4" title="Code Presenter Pro"/>
              <p:cNvGraphicFramePr>
                <a:graphicFrameLocks noGrp="1"/>
              </p:cNvGraphicFramePr>
              <p:nvPr>
                <p:extLst>
                  <p:ext uri="{D42A27DB-BD31-4B8C-83A1-F6EECF244321}">
                    <p14:modId xmlns:p14="http://schemas.microsoft.com/office/powerpoint/2010/main" val="1395604505"/>
                  </p:ext>
                </p:extLst>
              </p:nvPr>
            </p:nvGraphicFramePr>
            <p:xfrm>
              <a:off x="619826" y="3822489"/>
              <a:ext cx="10691302" cy="2613909"/>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5" name="Add-in 4" title="Code Presenter Pro"/>
              <p:cNvPicPr>
                <a:picLocks noGrp="1" noRot="1" noChangeAspect="1" noMove="1" noResize="1" noEditPoints="1" noAdjustHandles="1" noChangeArrowheads="1" noChangeShapeType="1"/>
              </p:cNvPicPr>
              <p:nvPr/>
            </p:nvPicPr>
            <p:blipFill>
              <a:blip r:embed="rId4"/>
              <a:stretch>
                <a:fillRect/>
              </a:stretch>
            </p:blipFill>
            <p:spPr>
              <a:xfrm>
                <a:off x="619826" y="3822489"/>
                <a:ext cx="10691302" cy="2613909"/>
              </a:xfrm>
              <a:prstGeom prst="rect">
                <a:avLst/>
              </a:prstGeom>
            </p:spPr>
          </p:pic>
        </mc:Fallback>
      </mc:AlternateContent>
    </p:spTree>
    <p:extLst>
      <p:ext uri="{BB962C8B-B14F-4D97-AF65-F5344CB8AC3E}">
        <p14:creationId xmlns:p14="http://schemas.microsoft.com/office/powerpoint/2010/main" val="8752000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Resources</a:t>
            </a:r>
            <a:endParaRPr lang="en-US" sz="4000" dirty="0"/>
          </a:p>
        </p:txBody>
      </p:sp>
      <p:sp>
        <p:nvSpPr>
          <p:cNvPr id="3" name="Content Placeholder 2"/>
          <p:cNvSpPr>
            <a:spLocks noGrp="1"/>
          </p:cNvSpPr>
          <p:nvPr>
            <p:ph idx="1"/>
          </p:nvPr>
        </p:nvSpPr>
        <p:spPr>
          <a:xfrm>
            <a:off x="619826" y="1243008"/>
            <a:ext cx="10958512" cy="4796851"/>
          </a:xfrm>
        </p:spPr>
        <p:txBody>
          <a:bodyPr>
            <a:noAutofit/>
          </a:bodyPr>
          <a:lstStyle/>
          <a:p>
            <a:pPr marL="0" indent="0">
              <a:buNone/>
            </a:pPr>
            <a:r>
              <a:rPr lang="en-US" sz="2400" b="1" dirty="0"/>
              <a:t>Resources</a:t>
            </a:r>
            <a:r>
              <a:rPr lang="en-US" sz="2400" dirty="0"/>
              <a:t> are </a:t>
            </a:r>
            <a:r>
              <a:rPr lang="en-US" sz="2400" dirty="0" smtClean="0"/>
              <a:t>infrastructure </a:t>
            </a:r>
            <a:r>
              <a:rPr lang="en-US" sz="2400" dirty="0"/>
              <a:t>components which your Functions </a:t>
            </a:r>
            <a:r>
              <a:rPr lang="en-US" sz="2400" dirty="0" smtClean="0"/>
              <a:t>uses. </a:t>
            </a:r>
          </a:p>
          <a:p>
            <a:pPr marL="0" indent="0">
              <a:buNone/>
            </a:pPr>
            <a:r>
              <a:rPr lang="en-US" sz="2400" dirty="0" smtClean="0"/>
              <a:t>If you use AWS as you provider, then resources are:</a:t>
            </a:r>
          </a:p>
          <a:p>
            <a:pPr marL="0" indent="0">
              <a:buNone/>
            </a:pPr>
            <a:endParaRPr lang="en-US" sz="2400" dirty="0"/>
          </a:p>
          <a:p>
            <a:pPr lvl="1"/>
            <a:r>
              <a:rPr lang="en-US" sz="2200" i="1" dirty="0"/>
              <a:t>An AWS </a:t>
            </a:r>
            <a:r>
              <a:rPr lang="en-US" sz="2200" i="1" dirty="0" err="1"/>
              <a:t>DynamoDB</a:t>
            </a:r>
            <a:r>
              <a:rPr lang="en-US" sz="2200" i="1" dirty="0"/>
              <a:t> Table (e.g., for saving Users/Posts/Comments data)</a:t>
            </a:r>
            <a:endParaRPr lang="en-US" sz="2200" dirty="0"/>
          </a:p>
          <a:p>
            <a:pPr lvl="1"/>
            <a:r>
              <a:rPr lang="en-US" sz="2200" i="1" dirty="0"/>
              <a:t>An AWS S3 Bucket (e.g., for saving images or files)</a:t>
            </a:r>
            <a:endParaRPr lang="en-US" sz="2200" dirty="0"/>
          </a:p>
          <a:p>
            <a:pPr lvl="1"/>
            <a:r>
              <a:rPr lang="en-US" sz="2200" i="1" dirty="0"/>
              <a:t>An AWS SNS Topic (e.g., for sending messages asynchronously)</a:t>
            </a:r>
            <a:endParaRPr lang="en-US" sz="2200" dirty="0"/>
          </a:p>
          <a:p>
            <a:pPr marL="0" indent="0">
              <a:buNone/>
            </a:pPr>
            <a:r>
              <a:rPr lang="en-US" sz="2400" i="1" dirty="0"/>
              <a:t>Anything that can be defined in </a:t>
            </a:r>
            <a:r>
              <a:rPr lang="en-US" sz="2400" i="1" dirty="0" err="1"/>
              <a:t>CloudFormation</a:t>
            </a:r>
            <a:r>
              <a:rPr lang="en-US" sz="2400" i="1" dirty="0"/>
              <a:t> is supported by the Serverless Framework</a:t>
            </a:r>
            <a:endParaRPr lang="en-US" sz="2400" dirty="0"/>
          </a:p>
          <a:p>
            <a:pPr marL="0" indent="0">
              <a:buNone/>
            </a:pPr>
            <a:r>
              <a:rPr lang="en-US" sz="2400" dirty="0"/>
              <a:t>The Serverless Framework not only deploys your Functions and the Events that trigger them, but it also deploys the </a:t>
            </a:r>
            <a:r>
              <a:rPr lang="en-US" sz="2400" dirty="0" smtClean="0"/>
              <a:t>infrastructure </a:t>
            </a:r>
            <a:r>
              <a:rPr lang="en-US" sz="2400" dirty="0"/>
              <a:t>components your Functions depend upon.</a:t>
            </a:r>
          </a:p>
          <a:p>
            <a:pPr marL="0" lvl="0" indent="0">
              <a:lnSpc>
                <a:spcPct val="100000"/>
              </a:lnSpc>
              <a:spcBef>
                <a:spcPts val="0"/>
              </a:spcBef>
              <a:buClrTx/>
              <a:buSzTx/>
              <a:buNone/>
            </a:pPr>
            <a:endParaRPr lang="en-US" sz="2400" dirty="0" smtClean="0"/>
          </a:p>
          <a:p>
            <a:pPr marL="0" lvl="0" indent="0">
              <a:lnSpc>
                <a:spcPct val="100000"/>
              </a:lnSpc>
              <a:spcBef>
                <a:spcPts val="0"/>
              </a:spcBef>
              <a:buClrTx/>
              <a:buSzTx/>
              <a:buNone/>
            </a:pPr>
            <a:endParaRPr lang="en-US" sz="2400" dirty="0"/>
          </a:p>
          <a:p>
            <a:pPr marL="0" lvl="0" indent="0">
              <a:lnSpc>
                <a:spcPct val="100000"/>
              </a:lnSpc>
              <a:spcBef>
                <a:spcPts val="0"/>
              </a:spcBef>
              <a:buClrTx/>
              <a:buSzTx/>
              <a:buNone/>
            </a:pP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18</a:t>
            </a:fld>
            <a:endParaRPr lang="en-US"/>
          </a:p>
        </p:txBody>
      </p:sp>
    </p:spTree>
    <p:extLst>
      <p:ext uri="{BB962C8B-B14F-4D97-AF65-F5344CB8AC3E}">
        <p14:creationId xmlns:p14="http://schemas.microsoft.com/office/powerpoint/2010/main" val="20340709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Resources</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6" name="Add-in 5" title="Code Presenter Pro"/>
              <p:cNvGraphicFramePr>
                <a:graphicFrameLocks noGrp="1"/>
              </p:cNvGraphicFramePr>
              <p:nvPr>
                <p:extLst>
                  <p:ext uri="{D42A27DB-BD31-4B8C-83A1-F6EECF244321}">
                    <p14:modId xmlns:p14="http://schemas.microsoft.com/office/powerpoint/2010/main" val="1505710690"/>
                  </p:ext>
                </p:extLst>
              </p:nvPr>
            </p:nvGraphicFramePr>
            <p:xfrm>
              <a:off x="749507" y="1828800"/>
              <a:ext cx="10852879" cy="4457698"/>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6" name="Add-in 5" title="Code Presenter Pro"/>
              <p:cNvPicPr>
                <a:picLocks noGrp="1" noRot="1" noChangeAspect="1" noMove="1" noResize="1" noEditPoints="1" noAdjustHandles="1" noChangeArrowheads="1" noChangeShapeType="1"/>
              </p:cNvPicPr>
              <p:nvPr/>
            </p:nvPicPr>
            <p:blipFill>
              <a:blip r:embed="rId4"/>
              <a:stretch>
                <a:fillRect/>
              </a:stretch>
            </p:blipFill>
            <p:spPr>
              <a:xfrm>
                <a:off x="749507" y="1828800"/>
                <a:ext cx="10852879" cy="4457698"/>
              </a:xfrm>
              <a:prstGeom prst="rect">
                <a:avLst/>
              </a:prstGeom>
            </p:spPr>
          </p:pic>
        </mc:Fallback>
      </mc:AlternateContent>
      <p:sp>
        <p:nvSpPr>
          <p:cNvPr id="7" name="Content Placeholder 2"/>
          <p:cNvSpPr>
            <a:spLocks noGrp="1"/>
          </p:cNvSpPr>
          <p:nvPr>
            <p:ph idx="1"/>
          </p:nvPr>
        </p:nvSpPr>
        <p:spPr>
          <a:xfrm>
            <a:off x="619826" y="898237"/>
            <a:ext cx="10958512" cy="2879287"/>
          </a:xfrm>
        </p:spPr>
        <p:txBody>
          <a:bodyPr>
            <a:noAutofit/>
          </a:bodyPr>
          <a:lstStyle/>
          <a:p>
            <a:pPr marL="0" indent="0">
              <a:buNone/>
            </a:pPr>
            <a:r>
              <a:rPr lang="en-US" sz="2400" dirty="0" smtClean="0"/>
              <a:t>An example of resources in Serverless Framework using AWS as provider:</a:t>
            </a:r>
            <a:endParaRPr lang="en-US" sz="2400" dirty="0"/>
          </a:p>
        </p:txBody>
      </p:sp>
    </p:spTree>
    <p:extLst>
      <p:ext uri="{BB962C8B-B14F-4D97-AF65-F5344CB8AC3E}">
        <p14:creationId xmlns:p14="http://schemas.microsoft.com/office/powerpoint/2010/main" val="11085230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b="1" dirty="0" smtClean="0"/>
              <a:t>What is Serverless Architecture?</a:t>
            </a:r>
            <a:endParaRPr lang="en-US" sz="1600" dirty="0"/>
          </a:p>
        </p:txBody>
      </p:sp>
      <p:sp>
        <p:nvSpPr>
          <p:cNvPr id="3" name="Content Placeholder 2"/>
          <p:cNvSpPr>
            <a:spLocks noGrp="1"/>
          </p:cNvSpPr>
          <p:nvPr>
            <p:ph idx="1"/>
          </p:nvPr>
        </p:nvSpPr>
        <p:spPr>
          <a:xfrm>
            <a:off x="1069848" y="2121408"/>
            <a:ext cx="10058400" cy="3169049"/>
          </a:xfrm>
        </p:spPr>
        <p:txBody>
          <a:bodyPr/>
          <a:lstStyle/>
          <a:p>
            <a:r>
              <a:rPr lang="en-US" dirty="0"/>
              <a:t>Serverless Architectures are </a:t>
            </a:r>
            <a:r>
              <a:rPr lang="en-US" dirty="0" smtClean="0"/>
              <a:t>those models </a:t>
            </a:r>
            <a:r>
              <a:rPr lang="en-US" dirty="0"/>
              <a:t>where the applications logic provided by the Developer is run on stateless, compute containers that are provisioned and managed by a provider. </a:t>
            </a:r>
            <a:endParaRPr lang="en-US" dirty="0" smtClean="0"/>
          </a:p>
          <a:p>
            <a:r>
              <a:rPr lang="en-US" dirty="0" smtClean="0"/>
              <a:t>Typically </a:t>
            </a:r>
            <a:r>
              <a:rPr lang="en-US" dirty="0"/>
              <a:t>these compute instances are ephemeral (short-lived for the duration of the request-response cycle</a:t>
            </a:r>
            <a:r>
              <a:rPr lang="en-US" dirty="0" smtClean="0"/>
              <a:t>), typically runs a function </a:t>
            </a:r>
            <a:r>
              <a:rPr lang="en-US" dirty="0"/>
              <a:t>and triggered through an event. </a:t>
            </a:r>
            <a:endParaRPr lang="en-US" dirty="0" smtClean="0"/>
          </a:p>
          <a:p>
            <a:r>
              <a:rPr lang="en-US" dirty="0" smtClean="0"/>
              <a:t>Due </a:t>
            </a:r>
            <a:r>
              <a:rPr lang="en-US" dirty="0"/>
              <a:t>to the on-demand provisioning nature of this architecture, the systems built using Serverless technologies are inherently </a:t>
            </a:r>
            <a:r>
              <a:rPr lang="en-US" dirty="0" smtClean="0"/>
              <a:t>scalable </a:t>
            </a:r>
            <a:r>
              <a:rPr lang="en-US" dirty="0"/>
              <a:t>and highly responsive under </a:t>
            </a:r>
            <a:r>
              <a:rPr lang="en-US" dirty="0" smtClean="0"/>
              <a:t>load.</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a:t>
            </a:fld>
            <a:endParaRPr lang="en-US"/>
          </a:p>
        </p:txBody>
      </p:sp>
      <p:sp>
        <p:nvSpPr>
          <p:cNvPr id="6" name="Rectangle 5"/>
          <p:cNvSpPr/>
          <p:nvPr/>
        </p:nvSpPr>
        <p:spPr>
          <a:xfrm>
            <a:off x="1810595" y="5403739"/>
            <a:ext cx="8881727"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Serverless - No need to configure or maintain infrastructure</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spTree>
    <p:extLst>
      <p:ext uri="{BB962C8B-B14F-4D97-AF65-F5344CB8AC3E}">
        <p14:creationId xmlns:p14="http://schemas.microsoft.com/office/powerpoint/2010/main" val="647237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Credentials</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a:p>
        </p:txBody>
      </p:sp>
      <p:sp>
        <p:nvSpPr>
          <p:cNvPr id="7" name="Content Placeholder 2"/>
          <p:cNvSpPr>
            <a:spLocks noGrp="1"/>
          </p:cNvSpPr>
          <p:nvPr>
            <p:ph idx="1"/>
          </p:nvPr>
        </p:nvSpPr>
        <p:spPr>
          <a:xfrm>
            <a:off x="504501" y="1100138"/>
            <a:ext cx="11319639" cy="5172646"/>
          </a:xfrm>
        </p:spPr>
        <p:txBody>
          <a:bodyPr>
            <a:noAutofit/>
          </a:bodyPr>
          <a:lstStyle/>
          <a:p>
            <a:pPr marL="0" indent="0">
              <a:buNone/>
            </a:pPr>
            <a:r>
              <a:rPr lang="en-US" sz="2400" dirty="0" smtClean="0"/>
              <a:t>Serverless Framework needs access to your cloud provider account credentials to deploy resources on your behalf.  For AWS you can use AWS CLI (</a:t>
            </a:r>
            <a:r>
              <a:rPr lang="en-US" sz="2400" dirty="0" err="1" smtClean="0"/>
              <a:t>aws</a:t>
            </a:r>
            <a:r>
              <a:rPr lang="en-US" sz="2400" dirty="0" smtClean="0"/>
              <a:t> configure).  Azure is more involved. </a:t>
            </a:r>
          </a:p>
          <a:p>
            <a:pPr marL="0" indent="0">
              <a:buNone/>
            </a:pPr>
            <a:endParaRPr lang="en-US" sz="2400" dirty="0"/>
          </a:p>
          <a:p>
            <a:pPr marL="0" indent="0">
              <a:buNone/>
            </a:pPr>
            <a:r>
              <a:rPr lang="en-US" sz="2400" dirty="0"/>
              <a:t>Following links provide excellent guidance on setting up the credentials for various providers currently supported on the Serverless Framework.</a:t>
            </a:r>
          </a:p>
          <a:p>
            <a:pPr marL="0" indent="0">
              <a:buNone/>
            </a:pPr>
            <a:r>
              <a:rPr lang="en-US" sz="2400" dirty="0" smtClean="0"/>
              <a:t>AWS - https://</a:t>
            </a:r>
            <a:r>
              <a:rPr lang="en-US" sz="2400" dirty="0" err="1" smtClean="0"/>
              <a:t>serverless.com</a:t>
            </a:r>
            <a:r>
              <a:rPr lang="en-US" sz="2400" dirty="0" smtClean="0"/>
              <a:t>/framework/docs/providers/</a:t>
            </a:r>
            <a:r>
              <a:rPr lang="en-US" sz="2400" dirty="0" err="1" smtClean="0"/>
              <a:t>aws</a:t>
            </a:r>
            <a:r>
              <a:rPr lang="en-US" sz="2400" dirty="0" smtClean="0"/>
              <a:t>/guide/credentials/</a:t>
            </a:r>
          </a:p>
          <a:p>
            <a:pPr marL="0" indent="0">
              <a:buNone/>
            </a:pPr>
            <a:r>
              <a:rPr lang="en-US" sz="2400" dirty="0" smtClean="0"/>
              <a:t>Azure -</a:t>
            </a:r>
            <a:r>
              <a:rPr lang="en-US" sz="2400" dirty="0" smtClean="0">
                <a:hlinkClick r:id="rId3"/>
              </a:rPr>
              <a:t>https://</a:t>
            </a:r>
            <a:r>
              <a:rPr lang="en-US" sz="2400" dirty="0">
                <a:hlinkClick r:id="rId3"/>
              </a:rPr>
              <a:t>serverless.com/framework/docs/providers/azure/guide/credentials</a:t>
            </a:r>
            <a:r>
              <a:rPr lang="en-US" sz="2400" dirty="0" smtClean="0">
                <a:hlinkClick r:id="rId3"/>
              </a:rPr>
              <a:t>/</a:t>
            </a:r>
            <a:endParaRPr lang="en-US" sz="2400" dirty="0" smtClean="0"/>
          </a:p>
          <a:p>
            <a:pPr marL="0" indent="0">
              <a:buNone/>
            </a:pPr>
            <a:r>
              <a:rPr lang="en-US" sz="2400" dirty="0"/>
              <a:t>Google - https://</a:t>
            </a:r>
            <a:r>
              <a:rPr lang="en-US" sz="2400" dirty="0" err="1"/>
              <a:t>serverless.com</a:t>
            </a:r>
            <a:r>
              <a:rPr lang="en-US" sz="2400" dirty="0"/>
              <a:t>/framework/docs/providers/google/guide/credentials/</a:t>
            </a:r>
            <a:endParaRPr lang="en-US" sz="2400" dirty="0" smtClean="0"/>
          </a:p>
        </p:txBody>
      </p:sp>
    </p:spTree>
    <p:extLst>
      <p:ext uri="{BB962C8B-B14F-4D97-AF65-F5344CB8AC3E}">
        <p14:creationId xmlns:p14="http://schemas.microsoft.com/office/powerpoint/2010/main" val="3737247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Create Service</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a:p>
        </p:txBody>
      </p:sp>
      <p:sp>
        <p:nvSpPr>
          <p:cNvPr id="7" name="Content Placeholder 2"/>
          <p:cNvSpPr>
            <a:spLocks noGrp="1"/>
          </p:cNvSpPr>
          <p:nvPr>
            <p:ph idx="1"/>
          </p:nvPr>
        </p:nvSpPr>
        <p:spPr>
          <a:xfrm>
            <a:off x="619826" y="1100138"/>
            <a:ext cx="10958512" cy="5172646"/>
          </a:xfrm>
        </p:spPr>
        <p:txBody>
          <a:bodyPr>
            <a:noAutofit/>
          </a:bodyPr>
          <a:lstStyle/>
          <a:p>
            <a:pPr marL="0" indent="0">
              <a:buNone/>
            </a:pPr>
            <a:r>
              <a:rPr lang="en-US" sz="2400" dirty="0"/>
              <a:t>Create a new service using the </a:t>
            </a:r>
            <a:r>
              <a:rPr lang="en-US" sz="2400" dirty="0" smtClean="0"/>
              <a:t>Python template on Amazon, </a:t>
            </a:r>
            <a:r>
              <a:rPr lang="en-US" sz="2400" dirty="0"/>
              <a:t>specifying a unique name and an optional path for your </a:t>
            </a:r>
            <a:r>
              <a:rPr lang="en-US" sz="2400" dirty="0" smtClean="0"/>
              <a:t>service. </a:t>
            </a:r>
          </a:p>
          <a:p>
            <a:pPr marL="0" indent="0">
              <a:buNone/>
            </a:pPr>
            <a:endParaRPr lang="en-US" sz="2400" dirty="0" smtClean="0"/>
          </a:p>
          <a:p>
            <a:pPr marL="0" indent="0">
              <a:buNone/>
            </a:pPr>
            <a:r>
              <a:rPr lang="en-US" sz="2400" dirty="0" err="1">
                <a:latin typeface="Consolas" charset="0"/>
                <a:ea typeface="Consolas" charset="0"/>
                <a:cs typeface="Consolas" charset="0"/>
              </a:rPr>
              <a:t>serverless</a:t>
            </a:r>
            <a:r>
              <a:rPr lang="en-US" sz="2400" dirty="0">
                <a:latin typeface="Consolas" charset="0"/>
                <a:ea typeface="Consolas" charset="0"/>
                <a:cs typeface="Consolas" charset="0"/>
              </a:rPr>
              <a:t> </a:t>
            </a:r>
            <a:r>
              <a:rPr lang="en-US" sz="2400" dirty="0" smtClean="0">
                <a:latin typeface="Consolas" charset="0"/>
                <a:ea typeface="Consolas" charset="0"/>
                <a:cs typeface="Consolas" charset="0"/>
              </a:rPr>
              <a:t>create --template </a:t>
            </a:r>
            <a:r>
              <a:rPr lang="en-US" sz="2400" dirty="0" err="1" smtClean="0">
                <a:latin typeface="Consolas" charset="0"/>
                <a:ea typeface="Consolas" charset="0"/>
                <a:cs typeface="Consolas" charset="0"/>
              </a:rPr>
              <a:t>aws</a:t>
            </a:r>
            <a:r>
              <a:rPr lang="en-US" sz="2400" dirty="0" smtClean="0">
                <a:latin typeface="Consolas" charset="0"/>
                <a:ea typeface="Consolas" charset="0"/>
                <a:cs typeface="Consolas" charset="0"/>
              </a:rPr>
              <a:t>-python -</a:t>
            </a:r>
            <a:r>
              <a:rPr lang="en-US" sz="2400" dirty="0">
                <a:latin typeface="Consolas" charset="0"/>
                <a:ea typeface="Consolas" charset="0"/>
                <a:cs typeface="Consolas" charset="0"/>
              </a:rPr>
              <a:t>-</a:t>
            </a:r>
            <a:r>
              <a:rPr lang="en-US" sz="2400" dirty="0" smtClean="0">
                <a:latin typeface="Consolas" charset="0"/>
                <a:ea typeface="Consolas" charset="0"/>
                <a:cs typeface="Consolas" charset="0"/>
              </a:rPr>
              <a:t>name </a:t>
            </a:r>
            <a:r>
              <a:rPr lang="en-US" sz="2400" dirty="0" err="1" smtClean="0">
                <a:latin typeface="Consolas" charset="0"/>
                <a:ea typeface="Consolas" charset="0"/>
                <a:cs typeface="Consolas" charset="0"/>
              </a:rPr>
              <a:t>helloWorld</a:t>
            </a:r>
            <a:r>
              <a:rPr lang="en-US" sz="2400" dirty="0" smtClean="0">
                <a:latin typeface="Consolas" charset="0"/>
                <a:ea typeface="Consolas" charset="0"/>
                <a:cs typeface="Consolas" charset="0"/>
              </a:rPr>
              <a:t> --path </a:t>
            </a:r>
            <a:r>
              <a:rPr lang="en-US" sz="2400" dirty="0" err="1" smtClean="0">
                <a:latin typeface="Consolas" charset="0"/>
                <a:ea typeface="Consolas" charset="0"/>
                <a:cs typeface="Consolas" charset="0"/>
              </a:rPr>
              <a:t>helloWorldService</a:t>
            </a:r>
            <a:endParaRPr lang="en-US" sz="2400" dirty="0">
              <a:latin typeface="Consolas" charset="0"/>
              <a:ea typeface="Consolas" charset="0"/>
              <a:cs typeface="Consolas" charset="0"/>
            </a:endParaRPr>
          </a:p>
          <a:p>
            <a:pPr marL="0" indent="0">
              <a:buNone/>
            </a:pPr>
            <a:endParaRPr lang="en-US" sz="2400" dirty="0" smtClean="0"/>
          </a:p>
          <a:p>
            <a:pPr marL="0" indent="0">
              <a:buNone/>
            </a:pPr>
            <a:r>
              <a:rPr lang="en-US" sz="2400" dirty="0" smtClean="0"/>
              <a:t>Serverless framework will now create the service declaration  for the </a:t>
            </a:r>
            <a:r>
              <a:rPr lang="en-US" sz="2400" i="1" dirty="0" err="1" smtClean="0"/>
              <a:t>helloWorld</a:t>
            </a:r>
            <a:r>
              <a:rPr lang="en-US" sz="2400" dirty="0" smtClean="0"/>
              <a:t> service in directory </a:t>
            </a:r>
            <a:r>
              <a:rPr lang="en-US" sz="2400" i="1" dirty="0" err="1" smtClean="0"/>
              <a:t>helloWorldService</a:t>
            </a:r>
            <a:r>
              <a:rPr lang="en-US" sz="2400" i="1" dirty="0" smtClean="0"/>
              <a:t>.</a:t>
            </a:r>
          </a:p>
          <a:p>
            <a:pPr marL="0" indent="0">
              <a:buNone/>
            </a:pPr>
            <a:endParaRPr lang="en-US" sz="2400" dirty="0" smtClean="0"/>
          </a:p>
          <a:p>
            <a:pPr marL="0" indent="0">
              <a:buNone/>
            </a:pPr>
            <a:endParaRPr lang="en-US" sz="2400" dirty="0"/>
          </a:p>
        </p:txBody>
      </p:sp>
    </p:spTree>
    <p:extLst>
      <p:ext uri="{BB962C8B-B14F-4D97-AF65-F5344CB8AC3E}">
        <p14:creationId xmlns:p14="http://schemas.microsoft.com/office/powerpoint/2010/main" val="11674237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Deployment</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a:p>
        </p:txBody>
      </p:sp>
      <p:sp>
        <p:nvSpPr>
          <p:cNvPr id="7" name="Content Placeholder 2"/>
          <p:cNvSpPr>
            <a:spLocks noGrp="1"/>
          </p:cNvSpPr>
          <p:nvPr>
            <p:ph idx="1"/>
          </p:nvPr>
        </p:nvSpPr>
        <p:spPr>
          <a:xfrm>
            <a:off x="619826" y="1100138"/>
            <a:ext cx="10958512" cy="5172646"/>
          </a:xfrm>
        </p:spPr>
        <p:txBody>
          <a:bodyPr>
            <a:noAutofit/>
          </a:bodyPr>
          <a:lstStyle/>
          <a:p>
            <a:pPr marL="0" indent="0">
              <a:buNone/>
            </a:pPr>
            <a:r>
              <a:rPr lang="en-US" sz="2400" dirty="0" smtClean="0"/>
              <a:t>Serverless Framework translates the service declaration in the </a:t>
            </a:r>
            <a:r>
              <a:rPr lang="en-US" sz="2400" dirty="0" err="1" smtClean="0"/>
              <a:t>serverless.yml</a:t>
            </a:r>
            <a:r>
              <a:rPr lang="en-US" sz="2400" dirty="0" smtClean="0"/>
              <a:t> file into a Cloud Formation or Resource Manager template depending upon the provider you choose.</a:t>
            </a:r>
          </a:p>
          <a:p>
            <a:pPr marL="0" indent="0">
              <a:buNone/>
            </a:pPr>
            <a:endParaRPr lang="en-US" sz="2400" dirty="0" smtClean="0"/>
          </a:p>
          <a:p>
            <a:pPr marL="0" indent="0">
              <a:buNone/>
            </a:pPr>
            <a:r>
              <a:rPr lang="en-US" sz="2400" dirty="0" smtClean="0"/>
              <a:t>To deploy your service,  all the functions and provision the resources, enter:</a:t>
            </a:r>
          </a:p>
          <a:p>
            <a:pPr marL="0" indent="0">
              <a:buNone/>
            </a:pPr>
            <a:r>
              <a:rPr lang="en-US" sz="2400" dirty="0" err="1">
                <a:latin typeface="Consolas" charset="0"/>
                <a:ea typeface="Consolas" charset="0"/>
                <a:cs typeface="Consolas" charset="0"/>
              </a:rPr>
              <a:t>s</a:t>
            </a:r>
            <a:r>
              <a:rPr lang="en-US" sz="2400" dirty="0" err="1" smtClean="0">
                <a:latin typeface="Consolas" charset="0"/>
                <a:ea typeface="Consolas" charset="0"/>
                <a:cs typeface="Consolas" charset="0"/>
              </a:rPr>
              <a:t>erverless</a:t>
            </a:r>
            <a:r>
              <a:rPr lang="en-US" sz="2400" dirty="0" smtClean="0">
                <a:latin typeface="Consolas" charset="0"/>
                <a:ea typeface="Consolas" charset="0"/>
                <a:cs typeface="Consolas" charset="0"/>
              </a:rPr>
              <a:t> deploy --verbose</a:t>
            </a:r>
            <a:endParaRPr lang="en-US" sz="2400" dirty="0"/>
          </a:p>
          <a:p>
            <a:pPr marL="0" indent="0">
              <a:buNone/>
            </a:pPr>
            <a:r>
              <a:rPr lang="en-US" sz="2400" dirty="0" smtClean="0"/>
              <a:t>To deploy a single function after making changes to it, enter:</a:t>
            </a:r>
          </a:p>
          <a:p>
            <a:pPr marL="0" indent="0">
              <a:buNone/>
            </a:pPr>
            <a:r>
              <a:rPr lang="en-US" sz="2400" dirty="0" err="1">
                <a:latin typeface="Consolas" charset="0"/>
                <a:ea typeface="Consolas" charset="0"/>
                <a:cs typeface="Consolas" charset="0"/>
              </a:rPr>
              <a:t>serverless</a:t>
            </a:r>
            <a:r>
              <a:rPr lang="en-US" sz="2400" dirty="0">
                <a:latin typeface="Consolas" charset="0"/>
                <a:ea typeface="Consolas" charset="0"/>
                <a:cs typeface="Consolas" charset="0"/>
              </a:rPr>
              <a:t> deploy </a:t>
            </a:r>
            <a:r>
              <a:rPr lang="en-US" sz="2400" dirty="0" smtClean="0">
                <a:latin typeface="Consolas" charset="0"/>
                <a:ea typeface="Consolas" charset="0"/>
                <a:cs typeface="Consolas" charset="0"/>
              </a:rPr>
              <a:t>function --function &lt;</a:t>
            </a:r>
            <a:r>
              <a:rPr lang="en-US" sz="2400" dirty="0" err="1" smtClean="0">
                <a:latin typeface="Consolas" charset="0"/>
                <a:ea typeface="Consolas" charset="0"/>
                <a:cs typeface="Consolas" charset="0"/>
              </a:rPr>
              <a:t>myfunction</a:t>
            </a:r>
            <a:r>
              <a:rPr lang="en-US" sz="2400" dirty="0" smtClean="0">
                <a:latin typeface="Consolas" charset="0"/>
                <a:ea typeface="Consolas" charset="0"/>
                <a:cs typeface="Consolas" charset="0"/>
              </a:rPr>
              <a:t>&gt; --verbose</a:t>
            </a:r>
            <a:endParaRPr lang="en-US" sz="2400" dirty="0">
              <a:latin typeface="Consolas" charset="0"/>
              <a:ea typeface="Consolas" charset="0"/>
              <a:cs typeface="Consolas" charset="0"/>
            </a:endParaRPr>
          </a:p>
          <a:p>
            <a:pPr marL="0" indent="0">
              <a:buNone/>
            </a:pPr>
            <a:endParaRPr lang="en-US" sz="2400" dirty="0" smtClean="0"/>
          </a:p>
          <a:p>
            <a:pPr marL="0" indent="0">
              <a:buNone/>
            </a:pPr>
            <a:endParaRPr lang="en-US" sz="2400" dirty="0"/>
          </a:p>
        </p:txBody>
      </p:sp>
    </p:spTree>
    <p:extLst>
      <p:ext uri="{BB962C8B-B14F-4D97-AF65-F5344CB8AC3E}">
        <p14:creationId xmlns:p14="http://schemas.microsoft.com/office/powerpoint/2010/main" val="936687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Invoking</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a:p>
        </p:txBody>
      </p:sp>
      <p:sp>
        <p:nvSpPr>
          <p:cNvPr id="7" name="Content Placeholder 2"/>
          <p:cNvSpPr>
            <a:spLocks noGrp="1"/>
          </p:cNvSpPr>
          <p:nvPr>
            <p:ph idx="1"/>
          </p:nvPr>
        </p:nvSpPr>
        <p:spPr>
          <a:xfrm>
            <a:off x="619826" y="1100138"/>
            <a:ext cx="10958512" cy="5172646"/>
          </a:xfrm>
        </p:spPr>
        <p:txBody>
          <a:bodyPr>
            <a:noAutofit/>
          </a:bodyPr>
          <a:lstStyle/>
          <a:p>
            <a:pPr marL="0" indent="0">
              <a:buNone/>
            </a:pPr>
            <a:r>
              <a:rPr lang="en-US" sz="2400" dirty="0" smtClean="0"/>
              <a:t>Serverless Framework allows you to invoke a function locally for testing or invoke a deployed function.</a:t>
            </a:r>
          </a:p>
          <a:p>
            <a:pPr marL="0" indent="0">
              <a:buNone/>
            </a:pPr>
            <a:endParaRPr lang="en-US" sz="2400" dirty="0" smtClean="0"/>
          </a:p>
          <a:p>
            <a:pPr marL="0" indent="0">
              <a:buNone/>
            </a:pPr>
            <a:r>
              <a:rPr lang="en-US" sz="2400" dirty="0" smtClean="0"/>
              <a:t>To invoke your function locally, enter:</a:t>
            </a:r>
          </a:p>
          <a:p>
            <a:pPr marL="0" indent="0">
              <a:buNone/>
            </a:pPr>
            <a:r>
              <a:rPr lang="en-US" sz="2400" dirty="0" err="1">
                <a:latin typeface="Consolas" charset="0"/>
                <a:ea typeface="Consolas" charset="0"/>
                <a:cs typeface="Consolas" charset="0"/>
              </a:rPr>
              <a:t>s</a:t>
            </a:r>
            <a:r>
              <a:rPr lang="en-US" sz="2400" dirty="0" err="1" smtClean="0">
                <a:latin typeface="Consolas" charset="0"/>
                <a:ea typeface="Consolas" charset="0"/>
                <a:cs typeface="Consolas" charset="0"/>
              </a:rPr>
              <a:t>erverless</a:t>
            </a:r>
            <a:r>
              <a:rPr lang="en-US" sz="2400" dirty="0" smtClean="0">
                <a:latin typeface="Consolas" charset="0"/>
                <a:ea typeface="Consolas" charset="0"/>
                <a:cs typeface="Consolas" charset="0"/>
              </a:rPr>
              <a:t> invoke local -</a:t>
            </a:r>
            <a:r>
              <a:rPr lang="en-US" sz="2400" dirty="0">
                <a:latin typeface="Consolas" charset="0"/>
                <a:ea typeface="Consolas" charset="0"/>
                <a:cs typeface="Consolas" charset="0"/>
              </a:rPr>
              <a:t>-</a:t>
            </a:r>
            <a:r>
              <a:rPr lang="en-US" sz="2400" dirty="0" smtClean="0">
                <a:latin typeface="Consolas" charset="0"/>
                <a:ea typeface="Consolas" charset="0"/>
                <a:cs typeface="Consolas" charset="0"/>
              </a:rPr>
              <a:t>function &lt;</a:t>
            </a:r>
            <a:r>
              <a:rPr lang="en-US" sz="2400" dirty="0" err="1" smtClean="0">
                <a:latin typeface="Consolas" charset="0"/>
                <a:ea typeface="Consolas" charset="0"/>
                <a:cs typeface="Consolas" charset="0"/>
              </a:rPr>
              <a:t>myfunction</a:t>
            </a:r>
            <a:r>
              <a:rPr lang="en-US" sz="2400" dirty="0" smtClean="0">
                <a:latin typeface="Consolas" charset="0"/>
                <a:ea typeface="Consolas" charset="0"/>
                <a:cs typeface="Consolas" charset="0"/>
              </a:rPr>
              <a:t>&gt; --log</a:t>
            </a:r>
          </a:p>
          <a:p>
            <a:pPr marL="0" indent="0">
              <a:buNone/>
            </a:pPr>
            <a:endParaRPr lang="en-US" sz="2400" dirty="0"/>
          </a:p>
          <a:p>
            <a:pPr marL="0" indent="0">
              <a:buNone/>
            </a:pPr>
            <a:r>
              <a:rPr lang="en-US" sz="2400" dirty="0" smtClean="0"/>
              <a:t>To invoke a deployed function, enter:</a:t>
            </a:r>
          </a:p>
          <a:p>
            <a:pPr marL="0" indent="0">
              <a:buNone/>
            </a:pPr>
            <a:r>
              <a:rPr lang="en-US" sz="2400" dirty="0" err="1">
                <a:latin typeface="Consolas" charset="0"/>
                <a:ea typeface="Consolas" charset="0"/>
                <a:cs typeface="Consolas" charset="0"/>
              </a:rPr>
              <a:t>serverless</a:t>
            </a:r>
            <a:r>
              <a:rPr lang="en-US" sz="2400" dirty="0">
                <a:latin typeface="Consolas" charset="0"/>
                <a:ea typeface="Consolas" charset="0"/>
                <a:cs typeface="Consolas" charset="0"/>
              </a:rPr>
              <a:t> </a:t>
            </a:r>
            <a:r>
              <a:rPr lang="en-US" sz="2400" dirty="0" smtClean="0">
                <a:latin typeface="Consolas" charset="0"/>
                <a:ea typeface="Consolas" charset="0"/>
                <a:cs typeface="Consolas" charset="0"/>
              </a:rPr>
              <a:t>invoke function --function &lt;</a:t>
            </a:r>
            <a:r>
              <a:rPr lang="en-US" sz="2400" dirty="0" err="1" smtClean="0">
                <a:latin typeface="Consolas" charset="0"/>
                <a:ea typeface="Consolas" charset="0"/>
                <a:cs typeface="Consolas" charset="0"/>
              </a:rPr>
              <a:t>myfunction</a:t>
            </a:r>
            <a:r>
              <a:rPr lang="en-US" sz="2400" dirty="0" smtClean="0">
                <a:latin typeface="Consolas" charset="0"/>
                <a:ea typeface="Consolas" charset="0"/>
                <a:cs typeface="Consolas" charset="0"/>
              </a:rPr>
              <a:t>&gt; --stage &lt;my stage&gt; --region &lt;</a:t>
            </a:r>
            <a:r>
              <a:rPr lang="en-US" sz="2400" dirty="0" err="1" smtClean="0">
                <a:latin typeface="Consolas" charset="0"/>
                <a:ea typeface="Consolas" charset="0"/>
                <a:cs typeface="Consolas" charset="0"/>
              </a:rPr>
              <a:t>myregion</a:t>
            </a:r>
            <a:r>
              <a:rPr lang="en-US" sz="2400" dirty="0" smtClean="0">
                <a:latin typeface="Consolas" charset="0"/>
                <a:ea typeface="Consolas" charset="0"/>
                <a:cs typeface="Consolas" charset="0"/>
              </a:rPr>
              <a:t>&gt;</a:t>
            </a:r>
            <a:endParaRPr lang="en-US" sz="2400" dirty="0">
              <a:latin typeface="Consolas" charset="0"/>
              <a:ea typeface="Consolas" charset="0"/>
              <a:cs typeface="Consolas" charset="0"/>
            </a:endParaRPr>
          </a:p>
          <a:p>
            <a:pPr marL="0" indent="0">
              <a:buNone/>
            </a:pPr>
            <a:r>
              <a:rPr lang="en-US" sz="2400" dirty="0" smtClean="0"/>
              <a:t>Note: If you omit the stage and region option, the default stage (dev) and region specified in your provider configuration will be used.</a:t>
            </a:r>
          </a:p>
          <a:p>
            <a:pPr marL="0" indent="0">
              <a:buNone/>
            </a:pPr>
            <a:endParaRPr lang="en-US" sz="2400" dirty="0"/>
          </a:p>
        </p:txBody>
      </p:sp>
    </p:spTree>
    <p:extLst>
      <p:ext uri="{BB962C8B-B14F-4D97-AF65-F5344CB8AC3E}">
        <p14:creationId xmlns:p14="http://schemas.microsoft.com/office/powerpoint/2010/main" val="15733354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938" y="166240"/>
            <a:ext cx="10592220" cy="1609344"/>
          </a:xfrm>
        </p:spPr>
        <p:txBody>
          <a:bodyPr>
            <a:normAutofit/>
          </a:bodyPr>
          <a:lstStyle/>
          <a:p>
            <a:pPr algn="ctr"/>
            <a:r>
              <a:rPr lang="en-US" sz="4800" b="1" dirty="0" smtClean="0"/>
              <a:t>Artificial Intelligence as </a:t>
            </a:r>
            <a:r>
              <a:rPr lang="en-US" sz="4800" b="1" smtClean="0"/>
              <a:t>a Service</a:t>
            </a:r>
            <a:endParaRPr lang="en-US" sz="1600" dirty="0"/>
          </a:p>
        </p:txBody>
      </p:sp>
      <p:sp>
        <p:nvSpPr>
          <p:cNvPr id="3" name="Content Placeholder 2"/>
          <p:cNvSpPr>
            <a:spLocks noGrp="1"/>
          </p:cNvSpPr>
          <p:nvPr>
            <p:ph idx="1"/>
          </p:nvPr>
        </p:nvSpPr>
        <p:spPr>
          <a:xfrm>
            <a:off x="1069848" y="1450428"/>
            <a:ext cx="10058400" cy="4035972"/>
          </a:xfrm>
        </p:spPr>
        <p:txBody>
          <a:bodyPr>
            <a:normAutofit/>
          </a:bodyPr>
          <a:lstStyle/>
          <a:p>
            <a:r>
              <a:rPr lang="en-US" dirty="0"/>
              <a:t>Cognitive Services </a:t>
            </a:r>
            <a:r>
              <a:rPr lang="en-US" dirty="0" smtClean="0"/>
              <a:t>are machine learning services that makes your </a:t>
            </a:r>
            <a:r>
              <a:rPr lang="en-US" dirty="0"/>
              <a:t>applications more intelligent, engaging and discoverable. </a:t>
            </a:r>
            <a:endParaRPr lang="en-US" dirty="0" smtClean="0"/>
          </a:p>
          <a:p>
            <a:r>
              <a:rPr lang="en-US" dirty="0" smtClean="0"/>
              <a:t>These cognitive services </a:t>
            </a:r>
            <a:r>
              <a:rPr lang="en-US" dirty="0"/>
              <a:t>expands on </a:t>
            </a:r>
            <a:r>
              <a:rPr lang="en-US" dirty="0" smtClean="0"/>
              <a:t>machine </a:t>
            </a:r>
            <a:r>
              <a:rPr lang="en-US" dirty="0"/>
              <a:t>learning APIs and enables developers to easily add intelligent features – such as emotion and video detection; facial, speech and vision recognition; and speech and language understanding – into their applications</a:t>
            </a:r>
            <a:r>
              <a:rPr lang="en-US" dirty="0" smtClean="0"/>
              <a:t>.</a:t>
            </a:r>
          </a:p>
          <a:p>
            <a:r>
              <a:rPr lang="en-US" dirty="0"/>
              <a:t>The leading cloud providers such as Google, Amazon, Microsoft and IBM provide a portfolio </a:t>
            </a:r>
            <a:r>
              <a:rPr lang="en-US" dirty="0" smtClean="0"/>
              <a:t>cognitive </a:t>
            </a:r>
            <a:r>
              <a:rPr lang="en-US" dirty="0"/>
              <a:t>services that are API-driven and easy to use.</a:t>
            </a:r>
          </a:p>
          <a:p>
            <a:r>
              <a:rPr lang="en-US" dirty="0" smtClean="0"/>
              <a:t>These pre-packaged, API-driven cognitive function as a service is also called </a:t>
            </a:r>
            <a:r>
              <a:rPr lang="en-US" dirty="0" err="1" smtClean="0"/>
              <a:t>AIaaS</a:t>
            </a:r>
            <a:r>
              <a:rPr lang="en-US" dirty="0" smtClean="0"/>
              <a:t> or Artificial Intelligence as a Service. </a:t>
            </a:r>
            <a:endParaRPr lang="en-US" dirty="0"/>
          </a:p>
          <a:p>
            <a:r>
              <a:rPr lang="en-US" dirty="0" err="1" smtClean="0"/>
              <a:t>AIaaS</a:t>
            </a:r>
            <a:r>
              <a:rPr lang="en-US" dirty="0" smtClean="0"/>
              <a:t> service is billed in the same fashion as other </a:t>
            </a:r>
            <a:r>
              <a:rPr lang="en-US" dirty="0" err="1" smtClean="0"/>
              <a:t>serverless</a:t>
            </a:r>
            <a:r>
              <a:rPr lang="en-US" dirty="0" smtClean="0"/>
              <a:t> services for the compute and storage by the minute unless noted otherwise by the provider.</a:t>
            </a:r>
          </a:p>
        </p:txBody>
      </p:sp>
      <p:sp>
        <p:nvSpPr>
          <p:cNvPr id="4" name="Slide Number Placeholder 3"/>
          <p:cNvSpPr>
            <a:spLocks noGrp="1"/>
          </p:cNvSpPr>
          <p:nvPr>
            <p:ph type="sldNum" sz="quarter" idx="12"/>
          </p:nvPr>
        </p:nvSpPr>
        <p:spPr/>
        <p:txBody>
          <a:bodyPr/>
          <a:lstStyle/>
          <a:p>
            <a:fld id="{4FAB73BC-B049-4115-A692-8D63A059BFB8}" type="slidenum">
              <a:rPr lang="en-US" smtClean="0"/>
              <a:t>24</a:t>
            </a:fld>
            <a:endParaRPr lang="en-US"/>
          </a:p>
        </p:txBody>
      </p:sp>
      <p:sp>
        <p:nvSpPr>
          <p:cNvPr id="6" name="Rectangle 5"/>
          <p:cNvSpPr/>
          <p:nvPr/>
        </p:nvSpPr>
        <p:spPr>
          <a:xfrm>
            <a:off x="2379814" y="5608694"/>
            <a:ext cx="7743338" cy="523220"/>
          </a:xfrm>
          <a:prstGeom prst="rect">
            <a:avLst/>
          </a:prstGeom>
          <a:noFill/>
          <a:ln>
            <a:solidFill>
              <a:schemeClr val="accent1"/>
            </a:solidFill>
          </a:ln>
        </p:spPr>
        <p:txBody>
          <a:bodyPr wrap="none" lIns="91440" tIns="45720" rIns="91440" bIns="45720">
            <a:spAutoFit/>
          </a:bodyPr>
          <a:lstStyle/>
          <a:p>
            <a:pPr algn="ctr"/>
            <a:r>
              <a:rPr lang="en-US" sz="2800" b="1" cap="small" dirty="0" err="1"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AIaaS</a:t>
            </a: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 </a:t>
            </a:r>
            <a:r>
              <a:rPr lang="mr-IN"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a:t>
            </a: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 API-driven, Pre-packaged Cognitive Services </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spTree>
    <p:extLst>
      <p:ext uri="{BB962C8B-B14F-4D97-AF65-F5344CB8AC3E}">
        <p14:creationId xmlns:p14="http://schemas.microsoft.com/office/powerpoint/2010/main" val="8084483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17975" y="2530000"/>
            <a:ext cx="10058400" cy="1609344"/>
          </a:xfrm>
        </p:spPr>
        <p:txBody>
          <a:bodyPr/>
          <a:lstStyle/>
          <a:p>
            <a:pPr algn="ctr"/>
            <a:r>
              <a:rPr lang="en-US" dirty="0" smtClean="0"/>
              <a:t>Bot </a:t>
            </a:r>
            <a:r>
              <a:rPr lang="en-US" dirty="0" err="1" smtClean="0"/>
              <a:t>Chehara</a:t>
            </a:r>
            <a:r>
              <a:rPr lang="en-US" dirty="0" smtClean="0"/>
              <a:t> - Application DEMO</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25</a:t>
            </a:fld>
            <a:endParaRPr lang="en-US"/>
          </a:p>
        </p:txBody>
      </p:sp>
    </p:spTree>
    <p:extLst>
      <p:ext uri="{BB962C8B-B14F-4D97-AF65-F5344CB8AC3E}">
        <p14:creationId xmlns:p14="http://schemas.microsoft.com/office/powerpoint/2010/main" val="7153232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325946"/>
          </a:xfrm>
        </p:spPr>
        <p:txBody>
          <a:bodyPr>
            <a:normAutofit/>
          </a:bodyPr>
          <a:lstStyle/>
          <a:p>
            <a:pPr algn="ctr"/>
            <a:r>
              <a:rPr lang="en-US" sz="4000" b="1" dirty="0" smtClean="0"/>
              <a:t>Bot </a:t>
            </a:r>
            <a:r>
              <a:rPr lang="en-US" sz="4000" b="1" dirty="0" err="1" smtClean="0"/>
              <a:t>CHehara</a:t>
            </a:r>
            <a:r>
              <a:rPr lang="en-US" sz="4000" b="1" dirty="0" smtClean="0"/>
              <a:t> - </a:t>
            </a:r>
            <a:r>
              <a:rPr lang="en-US" sz="4000" b="1" dirty="0" err="1" smtClean="0"/>
              <a:t>SCreenshots</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26</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48" y="1325849"/>
            <a:ext cx="10058400" cy="5129497"/>
          </a:xfrm>
          <a:prstGeom prst="rect">
            <a:avLst/>
          </a:prstGeom>
        </p:spPr>
      </p:pic>
    </p:spTree>
    <p:extLst>
      <p:ext uri="{BB962C8B-B14F-4D97-AF65-F5344CB8AC3E}">
        <p14:creationId xmlns:p14="http://schemas.microsoft.com/office/powerpoint/2010/main" val="13286734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199440"/>
          </a:xfrm>
        </p:spPr>
        <p:txBody>
          <a:bodyPr>
            <a:normAutofit/>
          </a:bodyPr>
          <a:lstStyle/>
          <a:p>
            <a:pPr algn="ctr"/>
            <a:r>
              <a:rPr lang="en-US" sz="2800" b="1" dirty="0" smtClean="0"/>
              <a:t>Bot </a:t>
            </a:r>
            <a:r>
              <a:rPr lang="en-US" sz="2800" b="1" dirty="0" err="1" smtClean="0"/>
              <a:t>Chehara</a:t>
            </a:r>
            <a:r>
              <a:rPr lang="en-US" sz="2800" b="1" dirty="0" smtClean="0"/>
              <a:t> </a:t>
            </a:r>
            <a:r>
              <a:rPr lang="mr-IN" sz="2800" b="1" dirty="0" smtClean="0"/>
              <a:t>–</a:t>
            </a:r>
            <a:r>
              <a:rPr lang="en-US" sz="2800" b="1" dirty="0" smtClean="0"/>
              <a:t> Pre-Recorded Demo </a:t>
            </a:r>
            <a:r>
              <a:rPr lang="mr-IN" sz="2800" b="1" dirty="0" smtClean="0"/>
              <a:t>–</a:t>
            </a:r>
            <a:r>
              <a:rPr lang="en-US" sz="2800" b="1" dirty="0" smtClean="0"/>
              <a:t> Celebrity Detection</a:t>
            </a: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27</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6883" y="1096978"/>
            <a:ext cx="5564461" cy="5540932"/>
          </a:xfrm>
          <a:prstGeom prst="rect">
            <a:avLst/>
          </a:prstGeom>
        </p:spPr>
      </p:pic>
    </p:spTree>
    <p:extLst>
      <p:ext uri="{BB962C8B-B14F-4D97-AF65-F5344CB8AC3E}">
        <p14:creationId xmlns:p14="http://schemas.microsoft.com/office/powerpoint/2010/main" val="17953152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073697"/>
          </a:xfrm>
        </p:spPr>
        <p:txBody>
          <a:bodyPr>
            <a:normAutofit/>
          </a:bodyPr>
          <a:lstStyle/>
          <a:p>
            <a:pPr algn="ctr"/>
            <a:r>
              <a:rPr lang="en-US" sz="2800" b="1" dirty="0" smtClean="0"/>
              <a:t>Bot </a:t>
            </a:r>
            <a:r>
              <a:rPr lang="en-US" sz="2800" b="1" dirty="0" err="1" smtClean="0"/>
              <a:t>Chehara</a:t>
            </a:r>
            <a:r>
              <a:rPr lang="en-US" sz="2800" b="1" dirty="0" smtClean="0"/>
              <a:t> </a:t>
            </a:r>
            <a:r>
              <a:rPr lang="mr-IN" sz="2800" b="1" dirty="0" smtClean="0"/>
              <a:t>–</a:t>
            </a:r>
            <a:r>
              <a:rPr lang="en-US" sz="2800" b="1" dirty="0" smtClean="0"/>
              <a:t> Pre-Recorded Demo </a:t>
            </a:r>
            <a:r>
              <a:rPr lang="mr-IN" sz="2800" b="1" dirty="0" smtClean="0"/>
              <a:t>–</a:t>
            </a:r>
            <a:r>
              <a:rPr lang="en-US" sz="2800" b="1" dirty="0" smtClean="0"/>
              <a:t> Landmark Detection</a:t>
            </a: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28</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7889" y="944425"/>
            <a:ext cx="7626620" cy="5693484"/>
          </a:xfrm>
          <a:prstGeom prst="rect">
            <a:avLst/>
          </a:prstGeom>
        </p:spPr>
      </p:pic>
    </p:spTree>
    <p:extLst>
      <p:ext uri="{BB962C8B-B14F-4D97-AF65-F5344CB8AC3E}">
        <p14:creationId xmlns:p14="http://schemas.microsoft.com/office/powerpoint/2010/main" val="2109877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073697"/>
          </a:xfrm>
        </p:spPr>
        <p:txBody>
          <a:bodyPr>
            <a:normAutofit/>
          </a:bodyPr>
          <a:lstStyle/>
          <a:p>
            <a:pPr algn="ctr"/>
            <a:r>
              <a:rPr lang="en-US" sz="2800" b="1" dirty="0" smtClean="0"/>
              <a:t>Bot </a:t>
            </a:r>
            <a:r>
              <a:rPr lang="en-US" sz="2800" b="1" dirty="0" err="1" smtClean="0"/>
              <a:t>Chehara</a:t>
            </a:r>
            <a:r>
              <a:rPr lang="en-US" sz="2800" b="1" dirty="0" smtClean="0"/>
              <a:t> </a:t>
            </a:r>
            <a:r>
              <a:rPr lang="mr-IN" sz="2800" b="1" dirty="0" smtClean="0"/>
              <a:t>–</a:t>
            </a:r>
            <a:r>
              <a:rPr lang="en-US" sz="2800" b="1" dirty="0" smtClean="0"/>
              <a:t> Pre-Recorded Demo </a:t>
            </a:r>
            <a:r>
              <a:rPr lang="mr-IN" sz="2800" b="1" dirty="0" smtClean="0"/>
              <a:t>–</a:t>
            </a:r>
            <a:r>
              <a:rPr lang="en-US" sz="2800" b="1" dirty="0" smtClean="0"/>
              <a:t> Text Detection</a:t>
            </a: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29</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9324" y="983097"/>
            <a:ext cx="6857963" cy="5654812"/>
          </a:xfrm>
          <a:prstGeom prst="rect">
            <a:avLst/>
          </a:prstGeom>
        </p:spPr>
      </p:pic>
    </p:spTree>
    <p:extLst>
      <p:ext uri="{BB962C8B-B14F-4D97-AF65-F5344CB8AC3E}">
        <p14:creationId xmlns:p14="http://schemas.microsoft.com/office/powerpoint/2010/main" val="19724365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t>The momentum behind </a:t>
            </a:r>
            <a:r>
              <a:rPr lang="en-US" sz="4800" b="1" dirty="0" err="1" smtClean="0"/>
              <a:t>serverless</a:t>
            </a:r>
            <a:endParaRPr lang="en-US" sz="4800" dirty="0"/>
          </a:p>
        </p:txBody>
      </p:sp>
      <p:sp>
        <p:nvSpPr>
          <p:cNvPr id="3" name="Content Placeholder 2"/>
          <p:cNvSpPr>
            <a:spLocks noGrp="1"/>
          </p:cNvSpPr>
          <p:nvPr>
            <p:ph idx="1"/>
          </p:nvPr>
        </p:nvSpPr>
        <p:spPr>
          <a:xfrm>
            <a:off x="1069848" y="1768642"/>
            <a:ext cx="10058400" cy="4403558"/>
          </a:xfrm>
        </p:spPr>
        <p:txBody>
          <a:bodyPr/>
          <a:lstStyle/>
          <a:p>
            <a:r>
              <a:rPr lang="en-US" dirty="0" smtClean="0"/>
              <a:t>The </a:t>
            </a:r>
            <a:r>
              <a:rPr lang="en-US" dirty="0"/>
              <a:t>introduction of </a:t>
            </a:r>
            <a:r>
              <a:rPr lang="en-US" i="1" dirty="0"/>
              <a:t>function </a:t>
            </a:r>
            <a:r>
              <a:rPr lang="en-US" i="1" dirty="0" smtClean="0"/>
              <a:t>as a service </a:t>
            </a:r>
            <a:r>
              <a:rPr lang="en-US" dirty="0"/>
              <a:t>(</a:t>
            </a:r>
            <a:r>
              <a:rPr lang="en-US" dirty="0" err="1" smtClean="0"/>
              <a:t>faaS</a:t>
            </a:r>
            <a:r>
              <a:rPr lang="en-US" dirty="0" smtClean="0"/>
              <a:t>) as Lambda </a:t>
            </a:r>
            <a:r>
              <a:rPr lang="en-US" dirty="0"/>
              <a:t>by </a:t>
            </a:r>
            <a:r>
              <a:rPr lang="en-US" dirty="0" smtClean="0"/>
              <a:t>Amazon </a:t>
            </a:r>
            <a:r>
              <a:rPr lang="en-US" dirty="0"/>
              <a:t>in </a:t>
            </a:r>
            <a:r>
              <a:rPr lang="en-US" dirty="0" err="1"/>
              <a:t>re:Invent</a:t>
            </a:r>
            <a:r>
              <a:rPr lang="en-US" dirty="0"/>
              <a:t>, Nov 2014 </a:t>
            </a:r>
            <a:r>
              <a:rPr lang="en-US" dirty="0" smtClean="0"/>
              <a:t>(and out </a:t>
            </a:r>
            <a:r>
              <a:rPr lang="en-US" dirty="0"/>
              <a:t>of beta in late </a:t>
            </a:r>
            <a:r>
              <a:rPr lang="en-US" dirty="0" smtClean="0"/>
              <a:t>2015) </a:t>
            </a:r>
            <a:r>
              <a:rPr lang="en-US" dirty="0"/>
              <a:t>created a momentum for "</a:t>
            </a:r>
            <a:r>
              <a:rPr lang="en-US" dirty="0" err="1"/>
              <a:t>serverless</a:t>
            </a:r>
            <a:r>
              <a:rPr lang="en-US" dirty="0"/>
              <a:t>" platform architecture. AWS Lambda was soon followed by most major cloud platform vendors, including IBM, Microsoft, Google and, more recently, Oracle. Serverless is a </a:t>
            </a:r>
            <a:r>
              <a:rPr lang="en-US" dirty="0" smtClean="0"/>
              <a:t>cloud-native </a:t>
            </a:r>
            <a:r>
              <a:rPr lang="en-US" dirty="0"/>
              <a:t>platform </a:t>
            </a:r>
            <a:r>
              <a:rPr lang="en-US" dirty="0" smtClean="0"/>
              <a:t>model.</a:t>
            </a:r>
          </a:p>
          <a:p>
            <a:r>
              <a:rPr lang="en-US" dirty="0"/>
              <a:t>Per Gartner, by 2022 most cloud architectures will evolve to a fundamentally </a:t>
            </a:r>
            <a:r>
              <a:rPr lang="en-US" dirty="0" err="1"/>
              <a:t>serverless</a:t>
            </a:r>
            <a:r>
              <a:rPr lang="en-US" dirty="0"/>
              <a:t> model rendering the cloud platform architectures dominating in 2017 as legacy </a:t>
            </a:r>
            <a:r>
              <a:rPr lang="en-US" dirty="0" smtClean="0"/>
              <a:t>architectures</a:t>
            </a:r>
            <a:r>
              <a:rPr lang="en-US" baseline="30000" dirty="0"/>
              <a:t>1</a:t>
            </a:r>
            <a:r>
              <a:rPr lang="en-US" dirty="0" smtClean="0"/>
              <a:t>. </a:t>
            </a:r>
            <a:endParaRPr lang="en-US" dirty="0"/>
          </a:p>
          <a:p>
            <a:r>
              <a:rPr lang="en-US" dirty="0"/>
              <a:t>Serverless is a cloud-native platform </a:t>
            </a:r>
            <a:r>
              <a:rPr lang="en-US" dirty="0" smtClean="0"/>
              <a:t>model and </a:t>
            </a:r>
            <a:r>
              <a:rPr lang="en-US" dirty="0"/>
              <a:t>reflects the core-promise of cloud-computing by offering agility and capability on demand at a value price. </a:t>
            </a: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a:t>
            </a:fld>
            <a:endParaRPr lang="en-US"/>
          </a:p>
        </p:txBody>
      </p:sp>
      <p:sp>
        <p:nvSpPr>
          <p:cNvPr id="5" name="Footer Placeholder 4"/>
          <p:cNvSpPr>
            <a:spLocks noGrp="1"/>
          </p:cNvSpPr>
          <p:nvPr>
            <p:ph type="ftr" sz="quarter" idx="11"/>
          </p:nvPr>
        </p:nvSpPr>
        <p:spPr/>
        <p:txBody>
          <a:bodyPr/>
          <a:lstStyle/>
          <a:p>
            <a:pPr marL="228600" indent="-228600">
              <a:buAutoNum type="arabicPeriod"/>
            </a:pPr>
            <a:r>
              <a:rPr lang="en-US" dirty="0" smtClean="0"/>
              <a:t>The Key Trends in PaaS, 2017 - </a:t>
            </a:r>
            <a:r>
              <a:rPr lang="en-US" dirty="0"/>
              <a:t>Published: 31 January 2017 ID: G00313016 </a:t>
            </a:r>
          </a:p>
        </p:txBody>
      </p:sp>
      <p:sp>
        <p:nvSpPr>
          <p:cNvPr id="6" name="Rectangle 5"/>
          <p:cNvSpPr/>
          <p:nvPr/>
        </p:nvSpPr>
        <p:spPr>
          <a:xfrm>
            <a:off x="3344704" y="5464314"/>
            <a:ext cx="5508688" cy="523220"/>
          </a:xfrm>
          <a:prstGeom prst="rect">
            <a:avLst/>
          </a:prstGeom>
          <a:noFill/>
          <a:ln>
            <a:solidFill>
              <a:schemeClr val="accent1"/>
            </a:solidFill>
          </a:ln>
        </p:spPr>
        <p:txBody>
          <a:bodyPr wrap="none" lIns="91440" tIns="45720" rIns="91440" bIns="45720">
            <a:spAutoFit/>
          </a:bodyPr>
          <a:lstStyle/>
          <a:p>
            <a:pPr algn="ctr"/>
            <a:r>
              <a:rPr lang="en-US" sz="2800" b="1" cap="small" spc="0"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Amazon started the trend with </a:t>
            </a:r>
            <a:r>
              <a:rPr lang="en-US" sz="2800" b="1" cap="small" spc="0" dirty="0" err="1"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Lamda</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spTree>
    <p:extLst>
      <p:ext uri="{BB962C8B-B14F-4D97-AF65-F5344CB8AC3E}">
        <p14:creationId xmlns:p14="http://schemas.microsoft.com/office/powerpoint/2010/main" val="10217491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17975" y="2530000"/>
            <a:ext cx="10058400" cy="1609344"/>
          </a:xfrm>
        </p:spPr>
        <p:txBody>
          <a:bodyPr/>
          <a:lstStyle/>
          <a:p>
            <a:pPr algn="ctr"/>
            <a:r>
              <a:rPr lang="en-US" dirty="0" smtClean="0"/>
              <a:t>Bot </a:t>
            </a:r>
            <a:r>
              <a:rPr lang="en-US" dirty="0" err="1" smtClean="0"/>
              <a:t>Chehara</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30</a:t>
            </a:fld>
            <a:endParaRPr lang="en-US"/>
          </a:p>
        </p:txBody>
      </p:sp>
    </p:spTree>
    <p:extLst>
      <p:ext uri="{BB962C8B-B14F-4D97-AF65-F5344CB8AC3E}">
        <p14:creationId xmlns:p14="http://schemas.microsoft.com/office/powerpoint/2010/main" val="2297140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056" y="0"/>
            <a:ext cx="11128282" cy="1243008"/>
          </a:xfrm>
        </p:spPr>
        <p:txBody>
          <a:bodyPr>
            <a:normAutofit/>
          </a:bodyPr>
          <a:lstStyle/>
          <a:p>
            <a:pPr algn="ctr"/>
            <a:r>
              <a:rPr lang="en-US" sz="4000" b="1" dirty="0" smtClean="0"/>
              <a:t>BOT </a:t>
            </a:r>
            <a:r>
              <a:rPr lang="en-US" sz="4000" b="1" dirty="0" err="1" smtClean="0"/>
              <a:t>Chehara</a:t>
            </a:r>
            <a:r>
              <a:rPr lang="en-US" sz="4000" b="1" dirty="0" smtClean="0"/>
              <a:t> </a:t>
            </a:r>
            <a:r>
              <a:rPr lang="mr-IN" sz="4000" b="1" dirty="0" smtClean="0"/>
              <a:t>–</a:t>
            </a:r>
            <a:r>
              <a:rPr lang="en-US" sz="4000" b="1" dirty="0" smtClean="0"/>
              <a:t> The Bot Who could not forget</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31</a:t>
            </a:fld>
            <a:endParaRPr lang="en-US"/>
          </a:p>
        </p:txBody>
      </p:sp>
      <p:sp>
        <p:nvSpPr>
          <p:cNvPr id="7" name="Content Placeholder 2"/>
          <p:cNvSpPr>
            <a:spLocks noGrp="1"/>
          </p:cNvSpPr>
          <p:nvPr>
            <p:ph idx="1"/>
          </p:nvPr>
        </p:nvSpPr>
        <p:spPr>
          <a:xfrm>
            <a:off x="619826" y="1100138"/>
            <a:ext cx="10958512" cy="5172646"/>
          </a:xfrm>
        </p:spPr>
        <p:txBody>
          <a:bodyPr>
            <a:noAutofit/>
          </a:bodyPr>
          <a:lstStyle/>
          <a:p>
            <a:r>
              <a:rPr lang="en-US" sz="2400" dirty="0" err="1"/>
              <a:t>BotChehara</a:t>
            </a:r>
            <a:r>
              <a:rPr lang="en-US" sz="2400" dirty="0"/>
              <a:t> is a Slack Bot that recognizes pictures of celebrities, famous landmarks and extracts texts from pictures of documents. </a:t>
            </a:r>
            <a:r>
              <a:rPr lang="en-US" sz="2400" i="1" dirty="0" err="1"/>
              <a:t>Chehara</a:t>
            </a:r>
            <a:r>
              <a:rPr lang="en-US" sz="2400" dirty="0"/>
              <a:t> is Hindi for Face. </a:t>
            </a:r>
            <a:r>
              <a:rPr lang="en-US" sz="2400" dirty="0" err="1"/>
              <a:t>BotChehara</a:t>
            </a:r>
            <a:r>
              <a:rPr lang="en-US" sz="2400" dirty="0"/>
              <a:t> was inspired by the </a:t>
            </a:r>
            <a:r>
              <a:rPr lang="en-US" sz="2400" dirty="0" err="1"/>
              <a:t>SMSBot</a:t>
            </a:r>
            <a:r>
              <a:rPr lang="en-US" sz="2400" dirty="0"/>
              <a:t> </a:t>
            </a:r>
            <a:r>
              <a:rPr lang="en-US" sz="2400" i="1" dirty="0"/>
              <a:t>faces</a:t>
            </a:r>
            <a:r>
              <a:rPr lang="en-US" sz="2400" dirty="0"/>
              <a:t> (see: </a:t>
            </a:r>
            <a:r>
              <a:rPr lang="en-US" sz="2400" dirty="0">
                <a:hlinkClick r:id="rId3"/>
              </a:rPr>
              <a:t>http://github.com/skarlekar/faces</a:t>
            </a:r>
            <a:r>
              <a:rPr lang="en-US" sz="2400" dirty="0"/>
              <a:t>).</a:t>
            </a:r>
          </a:p>
          <a:p>
            <a:r>
              <a:rPr lang="en-US" sz="2400" dirty="0" err="1"/>
              <a:t>BotChehara</a:t>
            </a:r>
            <a:r>
              <a:rPr lang="en-US" sz="2400" dirty="0"/>
              <a:t> is 100% Serverless AIaaS</a:t>
            </a:r>
            <a:r>
              <a:rPr lang="en-US" sz="2400" baseline="30000" dirty="0">
                <a:hlinkClick r:id="rId4"/>
              </a:rPr>
              <a:t>1</a:t>
            </a:r>
            <a:r>
              <a:rPr lang="en-US" sz="2400" dirty="0"/>
              <a:t> micro-service built on top of the </a:t>
            </a:r>
            <a:r>
              <a:rPr lang="en-US" sz="2400" dirty="0">
                <a:hlinkClick r:id="rId5"/>
              </a:rPr>
              <a:t>Serverless Framework</a:t>
            </a:r>
            <a:r>
              <a:rPr lang="en-US" sz="2400" dirty="0"/>
              <a:t> and uses Python, </a:t>
            </a:r>
            <a:r>
              <a:rPr lang="en-US" sz="2400" dirty="0">
                <a:hlinkClick r:id="rId6"/>
              </a:rPr>
              <a:t>SlackAPI</a:t>
            </a:r>
            <a:r>
              <a:rPr lang="en-US" sz="2400" dirty="0"/>
              <a:t>, </a:t>
            </a:r>
            <a:r>
              <a:rPr lang="en-US" sz="2400" dirty="0">
                <a:hlinkClick r:id="rId7"/>
              </a:rPr>
              <a:t>AWS StepFunctions</a:t>
            </a:r>
            <a:r>
              <a:rPr lang="en-US" sz="2400" dirty="0"/>
              <a:t>, </a:t>
            </a:r>
            <a:r>
              <a:rPr lang="en-US" sz="2400" dirty="0">
                <a:hlinkClick r:id="rId8"/>
              </a:rPr>
              <a:t>AWS Rekognition</a:t>
            </a:r>
            <a:r>
              <a:rPr lang="en-US" sz="2400" dirty="0"/>
              <a:t> and </a:t>
            </a:r>
            <a:r>
              <a:rPr lang="en-US" sz="2400" dirty="0">
                <a:hlinkClick r:id="rId9"/>
              </a:rPr>
              <a:t>Google Vision API</a:t>
            </a:r>
            <a:r>
              <a:rPr lang="en-US" sz="2400" dirty="0"/>
              <a:t>. You can invite </a:t>
            </a:r>
            <a:r>
              <a:rPr lang="en-US" sz="2400" dirty="0" err="1"/>
              <a:t>BotChehara</a:t>
            </a:r>
            <a:r>
              <a:rPr lang="en-US" sz="2400" dirty="0"/>
              <a:t> to your </a:t>
            </a:r>
            <a:r>
              <a:rPr lang="en-US" sz="2400" dirty="0" err="1">
                <a:hlinkClick r:id="rId10"/>
              </a:rPr>
              <a:t>Slack</a:t>
            </a:r>
            <a:r>
              <a:rPr lang="en-US" sz="2400" dirty="0" err="1"/>
              <a:t>Workspace</a:t>
            </a:r>
            <a:r>
              <a:rPr lang="en-US" sz="2400" dirty="0"/>
              <a:t>. </a:t>
            </a:r>
            <a:endParaRPr lang="en-US" sz="2400" dirty="0" smtClean="0"/>
          </a:p>
          <a:p>
            <a:r>
              <a:rPr lang="en-US" sz="2400" dirty="0" smtClean="0"/>
              <a:t>Whenever </a:t>
            </a:r>
            <a:r>
              <a:rPr lang="en-US" sz="2400" dirty="0"/>
              <a:t>a picture is posted on the invited channel, </a:t>
            </a:r>
            <a:r>
              <a:rPr lang="en-US" sz="2400" dirty="0" err="1"/>
              <a:t>BotChehara</a:t>
            </a:r>
            <a:r>
              <a:rPr lang="en-US" sz="2400" dirty="0"/>
              <a:t> will analyze the picture to identify faces of celebrities, famous landmarks and post the biography or description &amp; map of the landmark back to the channel. If a picture of a scanned document or signage is uploaded, the bot detects text and posts the extracted raw text back to the channel</a:t>
            </a:r>
            <a:r>
              <a:rPr lang="en-US" sz="2400" dirty="0" smtClean="0"/>
              <a:t>.</a:t>
            </a:r>
            <a:endParaRPr lang="en-US" sz="2200" dirty="0" smtClean="0">
              <a:solidFill>
                <a:srgbClr val="FF0000"/>
              </a:solidFill>
              <a:latin typeface="+mj-lt"/>
              <a:ea typeface="Abadi MT Condensed Light" charset="0"/>
              <a:cs typeface="Abadi MT Condensed Light" charset="0"/>
            </a:endParaRPr>
          </a:p>
          <a:p>
            <a:pPr marL="0" indent="0">
              <a:buNone/>
            </a:pPr>
            <a:r>
              <a:rPr lang="en-US" sz="2200" dirty="0">
                <a:solidFill>
                  <a:srgbClr val="FF0000"/>
                </a:solidFill>
                <a:latin typeface="+mj-lt"/>
                <a:ea typeface="Abadi MT Condensed Light" charset="0"/>
                <a:cs typeface="Abadi MT Condensed Light" charset="0"/>
              </a:rPr>
              <a:t> </a:t>
            </a:r>
            <a:r>
              <a:rPr lang="en-US" sz="2200" dirty="0" smtClean="0">
                <a:solidFill>
                  <a:srgbClr val="FF0000"/>
                </a:solidFill>
                <a:latin typeface="+mj-lt"/>
                <a:ea typeface="Abadi MT Condensed Light" charset="0"/>
                <a:cs typeface="Abadi MT Condensed Light" charset="0"/>
              </a:rPr>
              <a:t>        </a:t>
            </a:r>
            <a:r>
              <a:rPr lang="en-US" sz="2200" dirty="0" err="1" smtClean="0">
                <a:solidFill>
                  <a:srgbClr val="FF0000"/>
                </a:solidFill>
                <a:latin typeface="+mj-lt"/>
                <a:ea typeface="Abadi MT Condensed Light" charset="0"/>
                <a:cs typeface="Abadi MT Condensed Light" charset="0"/>
              </a:rPr>
              <a:t>BotChehara</a:t>
            </a:r>
            <a:r>
              <a:rPr lang="en-US" sz="2200" dirty="0" smtClean="0">
                <a:solidFill>
                  <a:srgbClr val="FF0000"/>
                </a:solidFill>
                <a:latin typeface="+mj-lt"/>
                <a:ea typeface="Abadi MT Condensed Light" charset="0"/>
                <a:cs typeface="Abadi MT Condensed Light" charset="0"/>
              </a:rPr>
              <a:t> code repository, installation guide and usage at: https</a:t>
            </a:r>
            <a:r>
              <a:rPr lang="en-US" sz="2200" dirty="0">
                <a:solidFill>
                  <a:srgbClr val="FF0000"/>
                </a:solidFill>
                <a:latin typeface="+mj-lt"/>
                <a:ea typeface="Abadi MT Condensed Light" charset="0"/>
                <a:cs typeface="Abadi MT Condensed Light" charset="0"/>
              </a:rPr>
              <a:t>://</a:t>
            </a:r>
            <a:r>
              <a:rPr lang="en-US" sz="2200" dirty="0" err="1" smtClean="0">
                <a:solidFill>
                  <a:srgbClr val="FF0000"/>
                </a:solidFill>
                <a:latin typeface="+mj-lt"/>
                <a:ea typeface="Abadi MT Condensed Light" charset="0"/>
                <a:cs typeface="Abadi MT Condensed Light" charset="0"/>
              </a:rPr>
              <a:t>github.com</a:t>
            </a:r>
            <a:r>
              <a:rPr lang="en-US" sz="2200" dirty="0" smtClean="0">
                <a:solidFill>
                  <a:srgbClr val="FF0000"/>
                </a:solidFill>
                <a:latin typeface="+mj-lt"/>
                <a:ea typeface="Abadi MT Condensed Light" charset="0"/>
                <a:cs typeface="Abadi MT Condensed Light" charset="0"/>
              </a:rPr>
              <a:t>/</a:t>
            </a:r>
            <a:r>
              <a:rPr lang="en-US" sz="2200" dirty="0" err="1" smtClean="0">
                <a:solidFill>
                  <a:srgbClr val="FF0000"/>
                </a:solidFill>
                <a:latin typeface="+mj-lt"/>
                <a:ea typeface="Abadi MT Condensed Light" charset="0"/>
                <a:cs typeface="Abadi MT Condensed Light" charset="0"/>
              </a:rPr>
              <a:t>skarlekar</a:t>
            </a:r>
            <a:r>
              <a:rPr lang="en-US" sz="2200" dirty="0" smtClean="0">
                <a:solidFill>
                  <a:srgbClr val="FF0000"/>
                </a:solidFill>
                <a:latin typeface="+mj-lt"/>
                <a:ea typeface="Abadi MT Condensed Light" charset="0"/>
                <a:cs typeface="Abadi MT Condensed Light" charset="0"/>
              </a:rPr>
              <a:t>/</a:t>
            </a:r>
            <a:r>
              <a:rPr lang="en-US" sz="2200" dirty="0" err="1" smtClean="0">
                <a:solidFill>
                  <a:srgbClr val="FF0000"/>
                </a:solidFill>
                <a:latin typeface="+mj-lt"/>
                <a:ea typeface="Abadi MT Condensed Light" charset="0"/>
                <a:cs typeface="Abadi MT Condensed Light" charset="0"/>
              </a:rPr>
              <a:t>chehara</a:t>
            </a:r>
            <a:endParaRPr lang="en-US" sz="2200" dirty="0">
              <a:solidFill>
                <a:srgbClr val="FF0000"/>
              </a:solidFill>
              <a:latin typeface="+mj-lt"/>
              <a:ea typeface="Abadi MT Condensed Light" charset="0"/>
              <a:cs typeface="Abadi MT Condensed Light" charset="0"/>
            </a:endParaRPr>
          </a:p>
        </p:txBody>
      </p:sp>
    </p:spTree>
    <p:extLst>
      <p:ext uri="{BB962C8B-B14F-4D97-AF65-F5344CB8AC3E}">
        <p14:creationId xmlns:p14="http://schemas.microsoft.com/office/powerpoint/2010/main" val="10782788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Bot </a:t>
            </a:r>
            <a:r>
              <a:rPr lang="en-US" sz="4000" b="1" dirty="0" err="1" smtClean="0"/>
              <a:t>Chehara</a:t>
            </a:r>
            <a:r>
              <a:rPr lang="en-US" sz="4000" b="1" dirty="0" smtClean="0"/>
              <a:t> - Architecture</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32</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9517" y="926025"/>
            <a:ext cx="8177873" cy="5711884"/>
          </a:xfrm>
          <a:prstGeom prst="rect">
            <a:avLst/>
          </a:prstGeom>
        </p:spPr>
      </p:pic>
    </p:spTree>
    <p:extLst>
      <p:ext uri="{BB962C8B-B14F-4D97-AF65-F5344CB8AC3E}">
        <p14:creationId xmlns:p14="http://schemas.microsoft.com/office/powerpoint/2010/main" val="20391873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Bot </a:t>
            </a:r>
            <a:r>
              <a:rPr lang="en-US" sz="4000" b="1" dirty="0" err="1" smtClean="0"/>
              <a:t>Chehara</a:t>
            </a:r>
            <a:r>
              <a:rPr lang="en-US" sz="4000" b="1" dirty="0" smtClean="0"/>
              <a:t> </a:t>
            </a:r>
            <a:r>
              <a:rPr lang="mr-IN" sz="4000" b="1" dirty="0" smtClean="0"/>
              <a:t>–</a:t>
            </a:r>
            <a:r>
              <a:rPr lang="en-US" sz="4000" b="1" dirty="0" smtClean="0"/>
              <a:t> Installation Flow</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33</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82" y="947245"/>
            <a:ext cx="10058400" cy="5195651"/>
          </a:xfrm>
          <a:prstGeom prst="rect">
            <a:avLst/>
          </a:prstGeom>
        </p:spPr>
      </p:pic>
      <p:sp>
        <p:nvSpPr>
          <p:cNvPr id="5" name="TextBox 4"/>
          <p:cNvSpPr txBox="1"/>
          <p:nvPr/>
        </p:nvSpPr>
        <p:spPr>
          <a:xfrm>
            <a:off x="1529255" y="6272784"/>
            <a:ext cx="9128235" cy="369332"/>
          </a:xfrm>
          <a:prstGeom prst="rect">
            <a:avLst/>
          </a:prstGeom>
          <a:noFill/>
        </p:spPr>
        <p:txBody>
          <a:bodyPr wrap="square" rtlCol="0">
            <a:spAutoFit/>
          </a:bodyPr>
          <a:lstStyle/>
          <a:p>
            <a:pPr algn="ctr"/>
            <a:r>
              <a:rPr lang="en-US" dirty="0">
                <a:solidFill>
                  <a:srgbClr val="FF0000"/>
                </a:solidFill>
                <a:latin typeface="+mj-lt"/>
              </a:rPr>
              <a:t>For details go to: http://</a:t>
            </a:r>
            <a:r>
              <a:rPr lang="en-US" dirty="0" err="1">
                <a:solidFill>
                  <a:srgbClr val="FF0000"/>
                </a:solidFill>
                <a:latin typeface="+mj-lt"/>
              </a:rPr>
              <a:t>bit.ly</a:t>
            </a:r>
            <a:r>
              <a:rPr lang="en-US" dirty="0">
                <a:solidFill>
                  <a:srgbClr val="FF0000"/>
                </a:solidFill>
                <a:latin typeface="+mj-lt"/>
              </a:rPr>
              <a:t>/</a:t>
            </a:r>
            <a:r>
              <a:rPr lang="en-US" dirty="0" err="1">
                <a:solidFill>
                  <a:srgbClr val="FF0000"/>
                </a:solidFill>
                <a:latin typeface="+mj-lt"/>
              </a:rPr>
              <a:t>bcinstallflow</a:t>
            </a:r>
            <a:endParaRPr lang="en-US" dirty="0">
              <a:solidFill>
                <a:srgbClr val="FF0000"/>
              </a:solidFill>
              <a:latin typeface="+mj-lt"/>
            </a:endParaRPr>
          </a:p>
        </p:txBody>
      </p:sp>
    </p:spTree>
    <p:extLst>
      <p:ext uri="{BB962C8B-B14F-4D97-AF65-F5344CB8AC3E}">
        <p14:creationId xmlns:p14="http://schemas.microsoft.com/office/powerpoint/2010/main" val="5999957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Bot </a:t>
            </a:r>
            <a:r>
              <a:rPr lang="en-US" sz="4000" b="1" dirty="0" err="1" smtClean="0"/>
              <a:t>Chehara</a:t>
            </a:r>
            <a:r>
              <a:rPr lang="en-US" sz="4000" b="1" dirty="0" smtClean="0"/>
              <a:t> </a:t>
            </a:r>
            <a:r>
              <a:rPr lang="mr-IN" sz="4000" b="1" dirty="0" smtClean="0"/>
              <a:t>–</a:t>
            </a:r>
            <a:r>
              <a:rPr lang="en-US" sz="4000" b="1" dirty="0" smtClean="0"/>
              <a:t> Event Flow</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34</a:t>
            </a:fld>
            <a:endParaRPr lang="en-US"/>
          </a:p>
        </p:txBody>
      </p:sp>
      <p:sp>
        <p:nvSpPr>
          <p:cNvPr id="5" name="TextBox 4"/>
          <p:cNvSpPr txBox="1"/>
          <p:nvPr/>
        </p:nvSpPr>
        <p:spPr>
          <a:xfrm>
            <a:off x="1529255" y="6272784"/>
            <a:ext cx="9128235" cy="369332"/>
          </a:xfrm>
          <a:prstGeom prst="rect">
            <a:avLst/>
          </a:prstGeom>
          <a:noFill/>
        </p:spPr>
        <p:txBody>
          <a:bodyPr wrap="square" rtlCol="0">
            <a:spAutoFit/>
          </a:bodyPr>
          <a:lstStyle/>
          <a:p>
            <a:pPr algn="ctr"/>
            <a:r>
              <a:rPr lang="en-US" dirty="0">
                <a:solidFill>
                  <a:srgbClr val="FF0000"/>
                </a:solidFill>
                <a:latin typeface="+mj-lt"/>
              </a:rPr>
              <a:t>For details go to: http://</a:t>
            </a:r>
            <a:r>
              <a:rPr lang="en-US" dirty="0" err="1">
                <a:solidFill>
                  <a:srgbClr val="FF0000"/>
                </a:solidFill>
                <a:latin typeface="+mj-lt"/>
              </a:rPr>
              <a:t>bit.ly</a:t>
            </a:r>
            <a:r>
              <a:rPr lang="en-US" dirty="0">
                <a:solidFill>
                  <a:srgbClr val="FF0000"/>
                </a:solidFill>
                <a:latin typeface="+mj-lt"/>
              </a:rPr>
              <a:t>/</a:t>
            </a:r>
            <a:r>
              <a:rPr lang="en-US" dirty="0" err="1">
                <a:solidFill>
                  <a:srgbClr val="FF0000"/>
                </a:solidFill>
                <a:latin typeface="+mj-lt"/>
              </a:rPr>
              <a:t>bceventflow</a:t>
            </a:r>
            <a:endParaRPr lang="en-US" dirty="0">
              <a:solidFill>
                <a:srgbClr val="FF0000"/>
              </a:solidFill>
              <a:latin typeface="+mj-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172" y="992124"/>
            <a:ext cx="10058400" cy="5280660"/>
          </a:xfrm>
          <a:prstGeom prst="rect">
            <a:avLst/>
          </a:prstGeom>
        </p:spPr>
      </p:pic>
    </p:spTree>
    <p:extLst>
      <p:ext uri="{BB962C8B-B14F-4D97-AF65-F5344CB8AC3E}">
        <p14:creationId xmlns:p14="http://schemas.microsoft.com/office/powerpoint/2010/main" val="17861607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Bot </a:t>
            </a:r>
            <a:r>
              <a:rPr lang="en-US" sz="4000" b="1" dirty="0" err="1" smtClean="0"/>
              <a:t>Chehara</a:t>
            </a:r>
            <a:r>
              <a:rPr lang="en-US" sz="4000" b="1" dirty="0" smtClean="0"/>
              <a:t> </a:t>
            </a:r>
            <a:r>
              <a:rPr lang="mr-IN" sz="4000" b="1" dirty="0" smtClean="0"/>
              <a:t>–</a:t>
            </a:r>
            <a:r>
              <a:rPr lang="en-US" sz="4000" b="1" dirty="0" smtClean="0"/>
              <a:t> </a:t>
            </a:r>
            <a:r>
              <a:rPr lang="en-US" sz="4000" b="1" dirty="0" smtClean="0"/>
              <a:t>Orchestrator</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35</a:t>
            </a:fld>
            <a:endParaRPr lang="en-US"/>
          </a:p>
        </p:txBody>
      </p:sp>
      <p:sp>
        <p:nvSpPr>
          <p:cNvPr id="5" name="TextBox 4"/>
          <p:cNvSpPr txBox="1"/>
          <p:nvPr/>
        </p:nvSpPr>
        <p:spPr>
          <a:xfrm>
            <a:off x="1529255" y="6272784"/>
            <a:ext cx="9128235" cy="369332"/>
          </a:xfrm>
          <a:prstGeom prst="rect">
            <a:avLst/>
          </a:prstGeom>
          <a:noFill/>
        </p:spPr>
        <p:txBody>
          <a:bodyPr wrap="square" rtlCol="0">
            <a:spAutoFit/>
          </a:bodyPr>
          <a:lstStyle/>
          <a:p>
            <a:pPr algn="ctr"/>
            <a:r>
              <a:rPr lang="en-US" dirty="0">
                <a:solidFill>
                  <a:srgbClr val="FF0000"/>
                </a:solidFill>
                <a:latin typeface="+mj-lt"/>
              </a:rPr>
              <a:t>For details go to: http://</a:t>
            </a:r>
            <a:r>
              <a:rPr lang="en-US" dirty="0" err="1" smtClean="0">
                <a:solidFill>
                  <a:srgbClr val="FF0000"/>
                </a:solidFill>
                <a:latin typeface="+mj-lt"/>
              </a:rPr>
              <a:t>bit.ly</a:t>
            </a:r>
            <a:r>
              <a:rPr lang="en-US" dirty="0" smtClean="0">
                <a:solidFill>
                  <a:srgbClr val="FF0000"/>
                </a:solidFill>
                <a:latin typeface="+mj-lt"/>
              </a:rPr>
              <a:t>/</a:t>
            </a:r>
            <a:r>
              <a:rPr lang="en-US" dirty="0" err="1" smtClean="0">
                <a:solidFill>
                  <a:srgbClr val="FF0000"/>
                </a:solidFill>
                <a:latin typeface="+mj-lt"/>
              </a:rPr>
              <a:t>bcorch</a:t>
            </a:r>
            <a:endParaRPr lang="en-US" dirty="0">
              <a:solidFill>
                <a:srgbClr val="FF0000"/>
              </a:solidFill>
              <a:latin typeface="+mj-lt"/>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850900"/>
            <a:ext cx="5791200" cy="5143500"/>
          </a:xfrm>
          <a:prstGeom prst="rect">
            <a:avLst/>
          </a:prstGeom>
        </p:spPr>
      </p:pic>
    </p:spTree>
    <p:extLst>
      <p:ext uri="{BB962C8B-B14F-4D97-AF65-F5344CB8AC3E}">
        <p14:creationId xmlns:p14="http://schemas.microsoft.com/office/powerpoint/2010/main" val="8787347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Bot </a:t>
            </a:r>
            <a:r>
              <a:rPr lang="en-US" sz="4000" b="1" dirty="0" err="1" smtClean="0"/>
              <a:t>Chehara</a:t>
            </a:r>
            <a:r>
              <a:rPr lang="en-US" sz="4000" b="1" dirty="0" smtClean="0"/>
              <a:t> </a:t>
            </a:r>
            <a:r>
              <a:rPr lang="mr-IN" sz="4000" b="1" dirty="0" smtClean="0"/>
              <a:t>–</a:t>
            </a:r>
            <a:r>
              <a:rPr lang="en-US" sz="4000" b="1" dirty="0" smtClean="0"/>
              <a:t> Code Walk-Through</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36</a:t>
            </a:fld>
            <a:endParaRPr lang="en-US"/>
          </a:p>
        </p:txBody>
      </p:sp>
      <p:sp>
        <p:nvSpPr>
          <p:cNvPr id="7" name="Content Placeholder 2"/>
          <p:cNvSpPr>
            <a:spLocks noGrp="1"/>
          </p:cNvSpPr>
          <p:nvPr>
            <p:ph idx="1"/>
          </p:nvPr>
        </p:nvSpPr>
        <p:spPr>
          <a:xfrm>
            <a:off x="619826" y="1100138"/>
            <a:ext cx="11167362" cy="5172646"/>
          </a:xfrm>
        </p:spPr>
        <p:txBody>
          <a:bodyPr>
            <a:noAutofit/>
          </a:bodyPr>
          <a:lstStyle/>
          <a:p>
            <a:pPr marL="0" indent="0">
              <a:buNone/>
            </a:pPr>
            <a:endParaRPr lang="en-US" sz="2400" dirty="0" smtClean="0"/>
          </a:p>
          <a:p>
            <a:pPr marL="0" indent="0">
              <a:buNone/>
            </a:pPr>
            <a:r>
              <a:rPr lang="en-US" sz="2400" dirty="0" smtClean="0"/>
              <a:t>The CelebritySleuth application can be cloned from: </a:t>
            </a:r>
          </a:p>
          <a:p>
            <a:pPr marL="0" indent="0">
              <a:buNone/>
            </a:pPr>
            <a:r>
              <a:rPr lang="en-US" sz="2400" dirty="0">
                <a:hlinkClick r:id="rId3"/>
              </a:rPr>
              <a:t>https://</a:t>
            </a:r>
            <a:r>
              <a:rPr lang="en-US" sz="2400" dirty="0" smtClean="0">
                <a:hlinkClick r:id="rId3"/>
              </a:rPr>
              <a:t>github.com/skarlekar/</a:t>
            </a:r>
            <a:r>
              <a:rPr lang="en-US" sz="2400" dirty="0" err="1" smtClean="0">
                <a:hlinkClick r:id="rId3"/>
              </a:rPr>
              <a:t>chehara</a:t>
            </a:r>
            <a:endParaRPr lang="en-US" sz="2400" dirty="0" smtClean="0"/>
          </a:p>
          <a:p>
            <a:pPr marL="0" indent="0">
              <a:buNone/>
            </a:pPr>
            <a:endParaRPr lang="en-US" sz="2400" dirty="0"/>
          </a:p>
          <a:p>
            <a:pPr marL="0" indent="0">
              <a:buNone/>
            </a:pPr>
            <a:r>
              <a:rPr lang="en-US" sz="2400" dirty="0" smtClean="0"/>
              <a:t>For Installation, Deployment and Usage instructions go to:</a:t>
            </a:r>
          </a:p>
          <a:p>
            <a:pPr marL="0" indent="0">
              <a:buNone/>
            </a:pPr>
            <a:r>
              <a:rPr lang="en-US" sz="2400" dirty="0">
                <a:hlinkClick r:id="rId4"/>
              </a:rPr>
              <a:t>http://</a:t>
            </a:r>
            <a:r>
              <a:rPr lang="en-US" sz="2400" dirty="0" err="1">
                <a:hlinkClick r:id="rId4"/>
              </a:rPr>
              <a:t>bit.ly</a:t>
            </a:r>
            <a:r>
              <a:rPr lang="en-US" sz="2400" dirty="0">
                <a:hlinkClick r:id="rId4"/>
              </a:rPr>
              <a:t>/</a:t>
            </a:r>
            <a:r>
              <a:rPr lang="en-US" sz="2400" dirty="0" err="1">
                <a:hlinkClick r:id="rId4"/>
              </a:rPr>
              <a:t>chehara</a:t>
            </a:r>
            <a:endParaRPr lang="en-US" sz="2400" dirty="0" smtClean="0"/>
          </a:p>
          <a:p>
            <a:pPr marL="0" indent="0">
              <a:buNone/>
            </a:pPr>
            <a:endParaRPr lang="en-US" sz="2400" dirty="0"/>
          </a:p>
          <a:p>
            <a:pPr marL="0" indent="0">
              <a:buNone/>
            </a:pPr>
            <a:endParaRPr lang="en-US" sz="2400" dirty="0"/>
          </a:p>
          <a:p>
            <a:pPr marL="0" indent="0">
              <a:buNone/>
            </a:pPr>
            <a:r>
              <a:rPr lang="en-US" sz="2400" dirty="0"/>
              <a:t/>
            </a:r>
            <a:br>
              <a:rPr lang="en-US" sz="2400" dirty="0"/>
            </a:br>
            <a:endParaRPr lang="en-US" sz="2400" dirty="0"/>
          </a:p>
        </p:txBody>
      </p:sp>
    </p:spTree>
    <p:extLst>
      <p:ext uri="{BB962C8B-B14F-4D97-AF65-F5344CB8AC3E}">
        <p14:creationId xmlns:p14="http://schemas.microsoft.com/office/powerpoint/2010/main" val="186420342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Further Exploration</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37</a:t>
            </a:fld>
            <a:endParaRPr lang="en-US"/>
          </a:p>
        </p:txBody>
      </p:sp>
      <p:sp>
        <p:nvSpPr>
          <p:cNvPr id="7" name="Content Placeholder 2"/>
          <p:cNvSpPr>
            <a:spLocks noGrp="1"/>
          </p:cNvSpPr>
          <p:nvPr>
            <p:ph idx="1"/>
          </p:nvPr>
        </p:nvSpPr>
        <p:spPr>
          <a:xfrm>
            <a:off x="619826" y="1100138"/>
            <a:ext cx="11167362" cy="5172646"/>
          </a:xfrm>
        </p:spPr>
        <p:txBody>
          <a:bodyPr>
            <a:noAutofit/>
          </a:bodyPr>
          <a:lstStyle/>
          <a:p>
            <a:pPr marL="0" indent="0">
              <a:buNone/>
            </a:pPr>
            <a:endParaRPr lang="en-US" sz="2400" dirty="0" smtClean="0"/>
          </a:p>
          <a:p>
            <a:pPr marL="0" indent="0">
              <a:buNone/>
            </a:pPr>
            <a:r>
              <a:rPr lang="en-US" sz="2400" dirty="0" smtClean="0"/>
              <a:t>For further </a:t>
            </a:r>
            <a:r>
              <a:rPr lang="en-US" sz="2400" dirty="0"/>
              <a:t>demonstration of using Serverless Framework to Deploy &amp; Manage Serverless Micro-services across AWS and Google Cloud </a:t>
            </a:r>
            <a:r>
              <a:rPr lang="en-US" sz="2400" dirty="0" smtClean="0"/>
              <a:t>Platforms, see</a:t>
            </a:r>
            <a:r>
              <a:rPr lang="en-US" sz="2400" dirty="0" smtClean="0"/>
              <a:t>: </a:t>
            </a:r>
            <a:endParaRPr lang="en-US" sz="2400" dirty="0" smtClean="0"/>
          </a:p>
          <a:p>
            <a:pPr marL="0" indent="0">
              <a:buNone/>
            </a:pPr>
            <a:r>
              <a:rPr lang="en-US" sz="2400" dirty="0">
                <a:hlinkClick r:id="rId3"/>
              </a:rPr>
              <a:t>https://</a:t>
            </a:r>
            <a:r>
              <a:rPr lang="en-US" sz="2400" dirty="0" smtClean="0">
                <a:hlinkClick r:id="rId3"/>
              </a:rPr>
              <a:t>github.com/skarlekar/aws-gcp-proxy-serverless</a:t>
            </a:r>
            <a:endParaRPr lang="en-US" sz="2400" dirty="0"/>
          </a:p>
          <a:p>
            <a:pPr marL="0" indent="0">
              <a:buNone/>
            </a:pPr>
            <a:r>
              <a:rPr lang="en-US" sz="2400" dirty="0"/>
              <a:t>This is an simple tutorial to demonstrate how to deploy multiple services on different cloud providers using the Serverless Framework.</a:t>
            </a:r>
          </a:p>
          <a:p>
            <a:pPr marL="0" indent="0">
              <a:buNone/>
            </a:pPr>
            <a:r>
              <a:rPr lang="en-US" sz="2400" dirty="0"/>
              <a:t>More specifically, this tutorial walks you through deploying an image detection service on Google Cloud Platform (GCP) and managing it using a proxy service running on Amazon Web Service. Both the services on either platform is 100% </a:t>
            </a:r>
            <a:r>
              <a:rPr lang="en-US" sz="2400" dirty="0" err="1"/>
              <a:t>serverless</a:t>
            </a:r>
            <a:r>
              <a:rPr lang="en-US" sz="2400" dirty="0"/>
              <a:t>.</a:t>
            </a:r>
          </a:p>
          <a:p>
            <a:pPr marL="0" indent="0">
              <a:buNone/>
            </a:pPr>
            <a:r>
              <a:rPr lang="en-US" sz="2400" dirty="0"/>
              <a:t>The image detection service running on GCP uses Google's </a:t>
            </a:r>
            <a:r>
              <a:rPr lang="en-US" sz="2400" dirty="0" err="1"/>
              <a:t>FaaS</a:t>
            </a:r>
            <a:r>
              <a:rPr lang="en-US" sz="2400" dirty="0"/>
              <a:t> solution viz., Cloud Functions and the proxy running on AWS uses Amazon's </a:t>
            </a:r>
            <a:r>
              <a:rPr lang="en-US" sz="2400" dirty="0" err="1"/>
              <a:t>FaaS</a:t>
            </a:r>
            <a:r>
              <a:rPr lang="en-US" sz="2400" dirty="0"/>
              <a:t> solution viz., Lambda.</a:t>
            </a:r>
          </a:p>
          <a:p>
            <a:pPr marL="0" indent="0">
              <a:buNone/>
            </a:pPr>
            <a:endParaRPr lang="en-US" sz="2400" dirty="0"/>
          </a:p>
          <a:p>
            <a:pPr marL="0" indent="0">
              <a:buNone/>
            </a:pPr>
            <a:r>
              <a:rPr lang="en-US" sz="2400" dirty="0"/>
              <a:t/>
            </a:r>
            <a:br>
              <a:rPr lang="en-US" sz="2400" dirty="0"/>
            </a:br>
            <a:endParaRPr lang="en-US" sz="2400" dirty="0"/>
          </a:p>
        </p:txBody>
      </p:sp>
    </p:spTree>
    <p:extLst>
      <p:ext uri="{BB962C8B-B14F-4D97-AF65-F5344CB8AC3E}">
        <p14:creationId xmlns:p14="http://schemas.microsoft.com/office/powerpoint/2010/main" val="129012584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Further READING</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38</a:t>
            </a:fld>
            <a:endParaRPr lang="en-US"/>
          </a:p>
        </p:txBody>
      </p:sp>
      <p:sp>
        <p:nvSpPr>
          <p:cNvPr id="7" name="Content Placeholder 2"/>
          <p:cNvSpPr>
            <a:spLocks noGrp="1"/>
          </p:cNvSpPr>
          <p:nvPr>
            <p:ph idx="1"/>
          </p:nvPr>
        </p:nvSpPr>
        <p:spPr>
          <a:xfrm>
            <a:off x="619826" y="1100138"/>
            <a:ext cx="11167362" cy="5172646"/>
          </a:xfrm>
        </p:spPr>
        <p:txBody>
          <a:bodyPr>
            <a:noAutofit/>
          </a:bodyPr>
          <a:lstStyle/>
          <a:p>
            <a:pPr marL="0" indent="0">
              <a:buNone/>
            </a:pPr>
            <a:endParaRPr lang="en-US" sz="2400" dirty="0" smtClean="0"/>
          </a:p>
          <a:p>
            <a:pPr marL="0" indent="0">
              <a:buNone/>
            </a:pPr>
            <a:r>
              <a:rPr lang="en-US" sz="2400" dirty="0" smtClean="0"/>
              <a:t>To understand the concept of Serverless and explore the differences between Serverless Architecture and Serverless Framework go to:</a:t>
            </a:r>
          </a:p>
          <a:p>
            <a:pPr marL="0" indent="0">
              <a:buNone/>
            </a:pPr>
            <a:endParaRPr lang="en-US" sz="2400" dirty="0"/>
          </a:p>
          <a:p>
            <a:pPr marL="0" indent="0">
              <a:buNone/>
            </a:pPr>
            <a:r>
              <a:rPr lang="en-US" sz="2400" dirty="0">
                <a:hlinkClick r:id="rId3"/>
              </a:rPr>
              <a:t>http://</a:t>
            </a:r>
            <a:r>
              <a:rPr lang="en-US" sz="2400" dirty="0" smtClean="0">
                <a:hlinkClick r:id="rId3"/>
              </a:rPr>
              <a:t>bit.ly/slswhite</a:t>
            </a:r>
            <a:endParaRPr lang="en-US" sz="2400" dirty="0" smtClean="0"/>
          </a:p>
          <a:p>
            <a:pPr marL="0" indent="0">
              <a:buNone/>
            </a:pPr>
            <a:endParaRPr lang="en-US" sz="2400" dirty="0"/>
          </a:p>
          <a:p>
            <a:pPr marL="0" indent="0">
              <a:buNone/>
            </a:pPr>
            <a:endParaRPr lang="en-US" sz="2400" dirty="0"/>
          </a:p>
          <a:p>
            <a:pPr marL="0" indent="0">
              <a:buNone/>
            </a:pPr>
            <a:r>
              <a:rPr lang="en-US" sz="2400" dirty="0"/>
              <a:t/>
            </a:r>
            <a:br>
              <a:rPr lang="en-US" sz="2400" dirty="0"/>
            </a:br>
            <a:endParaRPr lang="en-US" sz="2400" dirty="0"/>
          </a:p>
        </p:txBody>
      </p:sp>
    </p:spTree>
    <p:extLst>
      <p:ext uri="{BB962C8B-B14F-4D97-AF65-F5344CB8AC3E}">
        <p14:creationId xmlns:p14="http://schemas.microsoft.com/office/powerpoint/2010/main" val="18160347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800" b="1" dirty="0" smtClean="0"/>
              <a:t>Function as a Service (</a:t>
            </a:r>
            <a:r>
              <a:rPr lang="en-US" sz="4800" b="1" dirty="0" err="1" smtClean="0"/>
              <a:t>F</a:t>
            </a:r>
            <a:r>
              <a:rPr lang="en-US" sz="4800" b="1" cap="none" dirty="0" err="1" smtClean="0"/>
              <a:t>aa</a:t>
            </a:r>
            <a:r>
              <a:rPr lang="en-US" sz="4800" b="1" dirty="0" err="1" smtClean="0"/>
              <a:t>s</a:t>
            </a:r>
            <a:r>
              <a:rPr lang="en-US" sz="4800" b="1" dirty="0" smtClean="0"/>
              <a:t>)</a:t>
            </a:r>
            <a:endParaRPr lang="en-US" sz="4800" dirty="0"/>
          </a:p>
        </p:txBody>
      </p:sp>
      <p:sp>
        <p:nvSpPr>
          <p:cNvPr id="3" name="Content Placeholder 2"/>
          <p:cNvSpPr>
            <a:spLocks noGrp="1"/>
          </p:cNvSpPr>
          <p:nvPr>
            <p:ph idx="1"/>
          </p:nvPr>
        </p:nvSpPr>
        <p:spPr>
          <a:xfrm>
            <a:off x="5251268" y="1414463"/>
            <a:ext cx="6350181" cy="4371971"/>
          </a:xfrm>
        </p:spPr>
        <p:txBody>
          <a:bodyPr>
            <a:noAutofit/>
          </a:bodyPr>
          <a:lstStyle/>
          <a:p>
            <a:r>
              <a:rPr lang="en-US" dirty="0" err="1" smtClean="0"/>
              <a:t>FaaS</a:t>
            </a:r>
            <a:r>
              <a:rPr lang="en-US" dirty="0" smtClean="0"/>
              <a:t> - The </a:t>
            </a:r>
            <a:r>
              <a:rPr lang="en-US" dirty="0"/>
              <a:t>technique of building applications using S</a:t>
            </a:r>
            <a:r>
              <a:rPr lang="en-US" dirty="0" smtClean="0"/>
              <a:t>erverless architecture.</a:t>
            </a:r>
          </a:p>
          <a:p>
            <a:r>
              <a:rPr lang="en-US" dirty="0" smtClean="0"/>
              <a:t>Cost Efficiency </a:t>
            </a:r>
            <a:r>
              <a:rPr lang="mr-IN" dirty="0" smtClean="0"/>
              <a:t>–</a:t>
            </a:r>
            <a:r>
              <a:rPr lang="en-US" dirty="0" smtClean="0"/>
              <a:t> Pay per execution model is most efficient at managing costs.</a:t>
            </a:r>
          </a:p>
          <a:p>
            <a:r>
              <a:rPr lang="en-US" dirty="0" smtClean="0"/>
              <a:t>Ephemeral </a:t>
            </a:r>
            <a:r>
              <a:rPr lang="mr-IN" dirty="0" smtClean="0"/>
              <a:t>–</a:t>
            </a:r>
            <a:r>
              <a:rPr lang="en-US" dirty="0" smtClean="0"/>
              <a:t> Short-lived process triggered via event.</a:t>
            </a:r>
          </a:p>
          <a:p>
            <a:r>
              <a:rPr lang="en-US" dirty="0" smtClean="0"/>
              <a:t>Auto-scaling </a:t>
            </a:r>
            <a:r>
              <a:rPr lang="mr-IN" dirty="0" smtClean="0"/>
              <a:t>–</a:t>
            </a:r>
            <a:r>
              <a:rPr lang="en-US" dirty="0" smtClean="0"/>
              <a:t> Compute resources are provisioned granularly per request.</a:t>
            </a:r>
          </a:p>
          <a:p>
            <a:r>
              <a:rPr lang="en-US" dirty="0" smtClean="0"/>
              <a:t>Event-driven </a:t>
            </a:r>
            <a:r>
              <a:rPr lang="mr-IN" dirty="0" smtClean="0"/>
              <a:t>–</a:t>
            </a:r>
            <a:r>
              <a:rPr lang="en-US" dirty="0" smtClean="0"/>
              <a:t> Functions respond to events such as http, file drop, alerts, timer, topics </a:t>
            </a:r>
            <a:r>
              <a:rPr lang="en-US" dirty="0" err="1" smtClean="0"/>
              <a:t>etc</a:t>
            </a:r>
            <a:endParaRPr lang="en-US" dirty="0" smtClean="0"/>
          </a:p>
          <a:p>
            <a:r>
              <a:rPr lang="en-US" dirty="0" err="1" smtClean="0"/>
              <a:t>Microservices</a:t>
            </a:r>
            <a:r>
              <a:rPr lang="en-US" dirty="0" smtClean="0"/>
              <a:t> </a:t>
            </a:r>
            <a:r>
              <a:rPr lang="mr-IN" dirty="0" smtClean="0"/>
              <a:t>–</a:t>
            </a:r>
            <a:r>
              <a:rPr lang="en-US" dirty="0" smtClean="0"/>
              <a:t> Modules built to satisfy a specific goal and uses a simple, well-defined interface. </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a:t>
            </a:fld>
            <a:endParaRPr lang="en-US"/>
          </a:p>
        </p:txBody>
      </p:sp>
      <p:sp>
        <p:nvSpPr>
          <p:cNvPr id="5" name="Rectangle 4"/>
          <p:cNvSpPr/>
          <p:nvPr/>
        </p:nvSpPr>
        <p:spPr>
          <a:xfrm>
            <a:off x="2056480" y="5957889"/>
            <a:ext cx="8085162" cy="523220"/>
          </a:xfrm>
          <a:prstGeom prst="rect">
            <a:avLst/>
          </a:prstGeom>
          <a:noFill/>
          <a:ln>
            <a:solidFill>
              <a:schemeClr val="accent1"/>
            </a:solidFill>
          </a:ln>
        </p:spPr>
        <p:txBody>
          <a:bodyPr wrap="none" lIns="91440" tIns="45720" rIns="91440" bIns="45720">
            <a:spAutoFit/>
          </a:bodyPr>
          <a:lstStyle/>
          <a:p>
            <a:pPr algn="ctr"/>
            <a:r>
              <a:rPr lang="en-US" sz="2800" b="1" cap="small" dirty="0" err="1"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FaaS</a:t>
            </a: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 </a:t>
            </a:r>
            <a:r>
              <a:rPr lang="mr-IN"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a:t>
            </a: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 Applications Built with Serverless Architecture</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pic>
        <p:nvPicPr>
          <p:cNvPr id="24" name="Picture 23"/>
          <p:cNvPicPr>
            <a:picLocks noChangeAspect="1"/>
          </p:cNvPicPr>
          <p:nvPr/>
        </p:nvPicPr>
        <p:blipFill>
          <a:blip r:embed="rId3"/>
          <a:stretch>
            <a:fillRect/>
          </a:stretch>
        </p:blipFill>
        <p:spPr>
          <a:xfrm>
            <a:off x="926211" y="1519471"/>
            <a:ext cx="4016132" cy="3834193"/>
          </a:xfrm>
          <a:prstGeom prst="rect">
            <a:avLst/>
          </a:prstGeom>
        </p:spPr>
      </p:pic>
    </p:spTree>
    <p:extLst>
      <p:ext uri="{BB962C8B-B14F-4D97-AF65-F5344CB8AC3E}">
        <p14:creationId xmlns:p14="http://schemas.microsoft.com/office/powerpoint/2010/main" val="17503997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000" b="1" dirty="0" smtClean="0"/>
              <a:t>Limitations of </a:t>
            </a:r>
            <a:r>
              <a:rPr lang="en-US" sz="4000" b="1" dirty="0" err="1" smtClean="0"/>
              <a:t>F</a:t>
            </a:r>
            <a:r>
              <a:rPr lang="en-US" sz="4000" b="1" cap="none" dirty="0" err="1" smtClean="0"/>
              <a:t>aa</a:t>
            </a:r>
            <a:r>
              <a:rPr lang="en-US" sz="4000" b="1" dirty="0" err="1" smtClean="0"/>
              <a:t>s</a:t>
            </a:r>
            <a:r>
              <a:rPr lang="en-US" sz="4000" b="1" dirty="0" smtClean="0"/>
              <a:t> </a:t>
            </a:r>
            <a:r>
              <a:rPr lang="mr-IN" sz="4000" b="1" dirty="0" smtClean="0"/>
              <a:t>–</a:t>
            </a:r>
            <a:r>
              <a:rPr lang="en-US" sz="4000" b="1" dirty="0" smtClean="0"/>
              <a:t> </a:t>
            </a:r>
            <a:r>
              <a:rPr lang="en-US" sz="4000" b="1" cap="none" dirty="0" smtClean="0"/>
              <a:t>State &amp; Duration</a:t>
            </a:r>
            <a:endParaRPr lang="en-US" sz="4000" dirty="0"/>
          </a:p>
        </p:txBody>
      </p:sp>
      <p:sp>
        <p:nvSpPr>
          <p:cNvPr id="3" name="Content Placeholder 2"/>
          <p:cNvSpPr>
            <a:spLocks noGrp="1"/>
          </p:cNvSpPr>
          <p:nvPr>
            <p:ph idx="1"/>
          </p:nvPr>
        </p:nvSpPr>
        <p:spPr>
          <a:xfrm>
            <a:off x="642938" y="1458707"/>
            <a:ext cx="10958512" cy="4371971"/>
          </a:xfrm>
        </p:spPr>
        <p:txBody>
          <a:bodyPr>
            <a:noAutofit/>
          </a:bodyPr>
          <a:lstStyle/>
          <a:p>
            <a:r>
              <a:rPr lang="en-US" sz="2400" i="1" dirty="0" smtClean="0"/>
              <a:t>State -</a:t>
            </a:r>
            <a:r>
              <a:rPr lang="en-US" sz="2400" dirty="0"/>
              <a:t> Due to the ephemeral nature of the </a:t>
            </a:r>
            <a:r>
              <a:rPr lang="en-US" sz="2400" dirty="0" err="1"/>
              <a:t>FaaS</a:t>
            </a:r>
            <a:r>
              <a:rPr lang="en-US" sz="2400" dirty="0"/>
              <a:t> architecture, the state of your application should be managed externally from the </a:t>
            </a:r>
            <a:r>
              <a:rPr lang="en-US" sz="2400" dirty="0" err="1"/>
              <a:t>FaaS</a:t>
            </a:r>
            <a:r>
              <a:rPr lang="en-US" sz="2400" dirty="0"/>
              <a:t> infrastructure or off-loaded to a cache or data-base. </a:t>
            </a:r>
          </a:p>
          <a:p>
            <a:r>
              <a:rPr lang="en-US" sz="2400" i="1" dirty="0"/>
              <a:t>Duration</a:t>
            </a:r>
            <a:r>
              <a:rPr lang="en-US" sz="2400" dirty="0"/>
              <a:t> </a:t>
            </a:r>
            <a:r>
              <a:rPr lang="en-US" sz="2400" dirty="0" smtClean="0"/>
              <a:t>- Because </a:t>
            </a:r>
            <a:r>
              <a:rPr lang="en-US" sz="2400" dirty="0"/>
              <a:t>of the on-demand provisioning and low-cost nature of the </a:t>
            </a:r>
            <a:r>
              <a:rPr lang="en-US" sz="2400" dirty="0" err="1"/>
              <a:t>FaaS</a:t>
            </a:r>
            <a:r>
              <a:rPr lang="en-US" sz="2400" dirty="0"/>
              <a:t> solution there is a restriction on how long your functions are allowed to run. To keep the price low - as you are billed by minutes of usage, some providers such as Amazon AWS and Microsoft Azure restrict the duration of time a function is allowed to process a request</a:t>
            </a:r>
            <a:r>
              <a:rPr lang="en-US" sz="2400" dirty="0" smtClean="0"/>
              <a:t>.</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5</a:t>
            </a:fld>
            <a:endParaRPr lang="en-US"/>
          </a:p>
        </p:txBody>
      </p:sp>
      <p:sp>
        <p:nvSpPr>
          <p:cNvPr id="5" name="Rectangle 4"/>
          <p:cNvSpPr/>
          <p:nvPr/>
        </p:nvSpPr>
        <p:spPr>
          <a:xfrm>
            <a:off x="1781514" y="5957889"/>
            <a:ext cx="8635121"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State between Requests must be maintained outside of </a:t>
            </a:r>
            <a:r>
              <a:rPr lang="en-US" sz="2800" b="1" cap="small" dirty="0" err="1"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FaaS</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pic>
        <p:nvPicPr>
          <p:cNvPr id="6" name="Picture 5"/>
          <p:cNvPicPr>
            <a:picLocks noChangeAspect="1"/>
          </p:cNvPicPr>
          <p:nvPr/>
        </p:nvPicPr>
        <p:blipFill>
          <a:blip r:embed="rId3"/>
          <a:stretch>
            <a:fillRect/>
          </a:stretch>
        </p:blipFill>
        <p:spPr>
          <a:xfrm>
            <a:off x="75822" y="46774"/>
            <a:ext cx="1705692" cy="1476929"/>
          </a:xfrm>
          <a:prstGeom prst="rect">
            <a:avLst/>
          </a:prstGeom>
        </p:spPr>
      </p:pic>
      <p:pic>
        <p:nvPicPr>
          <p:cNvPr id="7" name="Picture 6"/>
          <p:cNvPicPr>
            <a:picLocks noChangeAspect="1"/>
          </p:cNvPicPr>
          <p:nvPr/>
        </p:nvPicPr>
        <p:blipFill>
          <a:blip r:embed="rId4"/>
          <a:stretch>
            <a:fillRect/>
          </a:stretch>
        </p:blipFill>
        <p:spPr>
          <a:xfrm>
            <a:off x="10693490" y="124168"/>
            <a:ext cx="1342718" cy="1322140"/>
          </a:xfrm>
          <a:prstGeom prst="rect">
            <a:avLst/>
          </a:prstGeom>
        </p:spPr>
      </p:pic>
    </p:spTree>
    <p:extLst>
      <p:ext uri="{BB962C8B-B14F-4D97-AF65-F5344CB8AC3E}">
        <p14:creationId xmlns:p14="http://schemas.microsoft.com/office/powerpoint/2010/main" val="21010122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400" b="1" dirty="0" smtClean="0"/>
              <a:t>Limitations of </a:t>
            </a:r>
            <a:r>
              <a:rPr lang="en-US" sz="4400" b="1" dirty="0" err="1" smtClean="0"/>
              <a:t>F</a:t>
            </a:r>
            <a:r>
              <a:rPr lang="en-US" sz="4400" b="1" cap="none" dirty="0" err="1" smtClean="0"/>
              <a:t>aa</a:t>
            </a:r>
            <a:r>
              <a:rPr lang="en-US" sz="4400" b="1" dirty="0" err="1" smtClean="0"/>
              <a:t>s</a:t>
            </a:r>
            <a:r>
              <a:rPr lang="en-US" sz="4400" b="1" dirty="0" smtClean="0"/>
              <a:t> - </a:t>
            </a:r>
            <a:r>
              <a:rPr lang="en-US" sz="4400" b="1" cap="none" dirty="0" smtClean="0"/>
              <a:t>Resource limits</a:t>
            </a:r>
            <a:endParaRPr lang="en-US" sz="4400" dirty="0"/>
          </a:p>
        </p:txBody>
      </p:sp>
      <p:sp>
        <p:nvSpPr>
          <p:cNvPr id="3" name="Content Placeholder 2"/>
          <p:cNvSpPr>
            <a:spLocks noGrp="1"/>
          </p:cNvSpPr>
          <p:nvPr>
            <p:ph idx="1"/>
          </p:nvPr>
        </p:nvSpPr>
        <p:spPr>
          <a:xfrm>
            <a:off x="1527984" y="1414463"/>
            <a:ext cx="10073466" cy="4371971"/>
          </a:xfrm>
        </p:spPr>
        <p:txBody>
          <a:bodyPr>
            <a:noAutofit/>
          </a:bodyPr>
          <a:lstStyle/>
          <a:p>
            <a:r>
              <a:rPr lang="en-US" sz="2400" i="1" dirty="0"/>
              <a:t>Deployment &amp; Resource Limits</a:t>
            </a:r>
            <a:r>
              <a:rPr lang="en-US" sz="2400" dirty="0"/>
              <a:t> </a:t>
            </a:r>
            <a:r>
              <a:rPr lang="en-US" sz="2400" dirty="0" smtClean="0"/>
              <a:t> - Some </a:t>
            </a:r>
            <a:r>
              <a:rPr lang="en-US" sz="2400" dirty="0"/>
              <a:t>providers such as AWS have </a:t>
            </a:r>
            <a:r>
              <a:rPr lang="en-US" sz="2400" dirty="0">
                <a:hlinkClick r:id="rId3"/>
              </a:rPr>
              <a:t>deployment limits</a:t>
            </a:r>
            <a:r>
              <a:rPr lang="en-US" sz="2400" dirty="0"/>
              <a:t> on the size of the deployment package, </a:t>
            </a:r>
            <a:r>
              <a:rPr lang="en-US" sz="2400" dirty="0" smtClean="0"/>
              <a:t>code </a:t>
            </a:r>
            <a:r>
              <a:rPr lang="en-US" sz="2400" dirty="0"/>
              <a:t>and libraries that can be deployed in the package. </a:t>
            </a:r>
            <a:endParaRPr lang="en-US" sz="2400" dirty="0" smtClean="0"/>
          </a:p>
          <a:p>
            <a:r>
              <a:rPr lang="en-US" sz="2400" dirty="0" smtClean="0"/>
              <a:t>This </a:t>
            </a:r>
            <a:r>
              <a:rPr lang="en-US" sz="2400" dirty="0"/>
              <a:t>could be severely limiting for some applications such as image processing functions that depend on large libraries that have to be packaged along with the code. </a:t>
            </a:r>
            <a:endParaRPr lang="en-US" sz="2400" dirty="0" smtClean="0"/>
          </a:p>
          <a:p>
            <a:r>
              <a:rPr lang="en-US" sz="2400" dirty="0" smtClean="0"/>
              <a:t>Additionally</a:t>
            </a:r>
            <a:r>
              <a:rPr lang="en-US" sz="2400" dirty="0"/>
              <a:t>, there are limits on the number of concurrent function executions, ephemeral disk capacity (temp space) etc. </a:t>
            </a:r>
            <a:endParaRPr lang="en-US" sz="2400" dirty="0" smtClean="0"/>
          </a:p>
          <a:p>
            <a:r>
              <a:rPr lang="en-US" sz="2400" dirty="0" smtClean="0"/>
              <a:t>While </a:t>
            </a:r>
            <a:r>
              <a:rPr lang="en-US" sz="2400" dirty="0"/>
              <a:t>some of these limits are soft limits and can be reconfigured per function by working with the providers, others are hard limits and will force you to reevaluate the choice of your design</a:t>
            </a:r>
            <a:r>
              <a:rPr lang="en-US" sz="2400" dirty="0" smtClean="0"/>
              <a:t>.</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6</a:t>
            </a:fld>
            <a:endParaRPr lang="en-US"/>
          </a:p>
        </p:txBody>
      </p:sp>
      <p:sp>
        <p:nvSpPr>
          <p:cNvPr id="5" name="Rectangle 4"/>
          <p:cNvSpPr/>
          <p:nvPr/>
        </p:nvSpPr>
        <p:spPr>
          <a:xfrm>
            <a:off x="3515141" y="5957889"/>
            <a:ext cx="5167890"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Resources are limited </a:t>
            </a:r>
            <a:r>
              <a:rPr lang="mr-IN"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a:t>
            </a: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 Use Wisely</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pic>
        <p:nvPicPr>
          <p:cNvPr id="7" name="Picture 6"/>
          <p:cNvPicPr>
            <a:picLocks noChangeAspect="1"/>
          </p:cNvPicPr>
          <p:nvPr/>
        </p:nvPicPr>
        <p:blipFill>
          <a:blip r:embed="rId4"/>
          <a:stretch>
            <a:fillRect/>
          </a:stretch>
        </p:blipFill>
        <p:spPr>
          <a:xfrm>
            <a:off x="246103" y="1401405"/>
            <a:ext cx="1281881" cy="4748981"/>
          </a:xfrm>
          <a:prstGeom prst="rect">
            <a:avLst/>
          </a:prstGeom>
        </p:spPr>
      </p:pic>
    </p:spTree>
    <p:extLst>
      <p:ext uri="{BB962C8B-B14F-4D97-AF65-F5344CB8AC3E}">
        <p14:creationId xmlns:p14="http://schemas.microsoft.com/office/powerpoint/2010/main" val="1673486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400" b="1" dirty="0" smtClean="0"/>
              <a:t>Limitations of </a:t>
            </a:r>
            <a:r>
              <a:rPr lang="en-US" sz="4400" b="1" dirty="0" err="1" smtClean="0"/>
              <a:t>F</a:t>
            </a:r>
            <a:r>
              <a:rPr lang="en-US" sz="4400" b="1" cap="none" dirty="0" err="1" smtClean="0"/>
              <a:t>aa</a:t>
            </a:r>
            <a:r>
              <a:rPr lang="en-US" sz="4400" b="1" dirty="0" err="1" smtClean="0"/>
              <a:t>s</a:t>
            </a:r>
            <a:r>
              <a:rPr lang="en-US" sz="4400" b="1" dirty="0" smtClean="0"/>
              <a:t> - </a:t>
            </a:r>
            <a:r>
              <a:rPr lang="en-US" sz="4400" b="1" cap="none" dirty="0" smtClean="0"/>
              <a:t>Latency</a:t>
            </a:r>
            <a:endParaRPr lang="en-US" sz="4400" dirty="0"/>
          </a:p>
        </p:txBody>
      </p:sp>
      <p:sp>
        <p:nvSpPr>
          <p:cNvPr id="3" name="Content Placeholder 2"/>
          <p:cNvSpPr>
            <a:spLocks noGrp="1"/>
          </p:cNvSpPr>
          <p:nvPr>
            <p:ph idx="1"/>
          </p:nvPr>
        </p:nvSpPr>
        <p:spPr>
          <a:xfrm>
            <a:off x="2669456" y="1414463"/>
            <a:ext cx="8931993" cy="4371971"/>
          </a:xfrm>
        </p:spPr>
        <p:txBody>
          <a:bodyPr>
            <a:noAutofit/>
          </a:bodyPr>
          <a:lstStyle/>
          <a:p>
            <a:r>
              <a:rPr lang="en-US" sz="2400" i="1" dirty="0" smtClean="0"/>
              <a:t>Latency -</a:t>
            </a:r>
            <a:r>
              <a:rPr lang="en-US" sz="2400" dirty="0"/>
              <a:t> Due to the on-demand provisioning nature of the </a:t>
            </a:r>
            <a:r>
              <a:rPr lang="en-US" sz="2400" dirty="0" err="1"/>
              <a:t>FaaS</a:t>
            </a:r>
            <a:r>
              <a:rPr lang="en-US" sz="2400" dirty="0"/>
              <a:t> infrastructure, applications that uses languages such as Java/Scala that require a </a:t>
            </a:r>
            <a:r>
              <a:rPr lang="en-US" sz="2400" dirty="0" smtClean="0"/>
              <a:t>longer </a:t>
            </a:r>
            <a:r>
              <a:rPr lang="en-US" sz="2400" dirty="0"/>
              <a:t>start time to spin up JVMs may encounter longer runtime. </a:t>
            </a:r>
            <a:endParaRPr lang="en-US" sz="2400" dirty="0" smtClean="0"/>
          </a:p>
          <a:p>
            <a:r>
              <a:rPr lang="en-US" sz="2400" dirty="0" smtClean="0"/>
              <a:t>Having </a:t>
            </a:r>
            <a:r>
              <a:rPr lang="en-US" sz="2400" dirty="0"/>
              <a:t>said that, providers optimize the infrastructure spin-ups based on the usage patterns of the functions. </a:t>
            </a:r>
            <a:endParaRPr lang="en-US" sz="2400" dirty="0" smtClean="0"/>
          </a:p>
          <a:p>
            <a:r>
              <a:rPr lang="en-US" sz="2400" dirty="0" smtClean="0"/>
              <a:t>On the other hand, due </a:t>
            </a:r>
            <a:r>
              <a:rPr lang="en-US" sz="2400" dirty="0"/>
              <a:t>to the interpreted nature of Python and </a:t>
            </a:r>
            <a:r>
              <a:rPr lang="en-US" sz="2400" dirty="0" err="1"/>
              <a:t>Javascript</a:t>
            </a:r>
            <a:r>
              <a:rPr lang="en-US" sz="2400" dirty="0"/>
              <a:t>, functions written in these languages may not see a significant difference in latency between a PaaS and </a:t>
            </a:r>
            <a:r>
              <a:rPr lang="en-US" sz="2400" dirty="0" err="1"/>
              <a:t>FaaS</a:t>
            </a:r>
            <a:r>
              <a:rPr lang="en-US" sz="2400" dirty="0"/>
              <a:t> offering.</a:t>
            </a:r>
          </a:p>
        </p:txBody>
      </p:sp>
      <p:sp>
        <p:nvSpPr>
          <p:cNvPr id="4" name="Slide Number Placeholder 3"/>
          <p:cNvSpPr>
            <a:spLocks noGrp="1"/>
          </p:cNvSpPr>
          <p:nvPr>
            <p:ph type="sldNum" sz="quarter" idx="12"/>
          </p:nvPr>
        </p:nvSpPr>
        <p:spPr/>
        <p:txBody>
          <a:bodyPr/>
          <a:lstStyle/>
          <a:p>
            <a:fld id="{4FAB73BC-B049-4115-A692-8D63A059BFB8}" type="slidenum">
              <a:rPr lang="en-US" smtClean="0"/>
              <a:t>7</a:t>
            </a:fld>
            <a:endParaRPr lang="en-US"/>
          </a:p>
        </p:txBody>
      </p:sp>
      <p:sp>
        <p:nvSpPr>
          <p:cNvPr id="5" name="Rectangle 4"/>
          <p:cNvSpPr/>
          <p:nvPr/>
        </p:nvSpPr>
        <p:spPr>
          <a:xfrm>
            <a:off x="2165525" y="5957889"/>
            <a:ext cx="7867154"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Test the performance of your applications thoroughly</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pic>
        <p:nvPicPr>
          <p:cNvPr id="6" name="Picture 5"/>
          <p:cNvPicPr>
            <a:picLocks noChangeAspect="1"/>
          </p:cNvPicPr>
          <p:nvPr/>
        </p:nvPicPr>
        <p:blipFill>
          <a:blip r:embed="rId3"/>
          <a:stretch>
            <a:fillRect/>
          </a:stretch>
        </p:blipFill>
        <p:spPr>
          <a:xfrm>
            <a:off x="213850" y="3049626"/>
            <a:ext cx="2455606" cy="2822536"/>
          </a:xfrm>
          <a:prstGeom prst="rect">
            <a:avLst/>
          </a:prstGeom>
        </p:spPr>
      </p:pic>
    </p:spTree>
    <p:extLst>
      <p:ext uri="{BB962C8B-B14F-4D97-AF65-F5344CB8AC3E}">
        <p14:creationId xmlns:p14="http://schemas.microsoft.com/office/powerpoint/2010/main" val="1979984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b="1" dirty="0" smtClean="0"/>
              <a:t>The players</a:t>
            </a:r>
            <a:endParaRPr lang="en-US" sz="4800" dirty="0"/>
          </a:p>
        </p:txBody>
      </p:sp>
      <p:sp>
        <p:nvSpPr>
          <p:cNvPr id="3" name="Content Placeholder 2"/>
          <p:cNvSpPr>
            <a:spLocks noGrp="1"/>
          </p:cNvSpPr>
          <p:nvPr>
            <p:ph idx="1"/>
          </p:nvPr>
        </p:nvSpPr>
        <p:spPr/>
        <p:txBody>
          <a:bodyPr/>
          <a:lstStyle/>
          <a:p>
            <a:pPr marL="0" indent="0">
              <a:buNone/>
            </a:pPr>
            <a:r>
              <a:rPr lang="en-US" dirty="0"/>
              <a:t>While there are new providers entering the market to exploit the Serverless wave, the </a:t>
            </a:r>
            <a:r>
              <a:rPr lang="en-US" dirty="0" smtClean="0"/>
              <a:t>following rule the roost: </a:t>
            </a:r>
          </a:p>
          <a:p>
            <a:r>
              <a:rPr lang="en-US" dirty="0" smtClean="0"/>
              <a:t>Amazon </a:t>
            </a:r>
            <a:r>
              <a:rPr lang="en-US" dirty="0"/>
              <a:t>with its AWS Lambda, </a:t>
            </a:r>
            <a:endParaRPr lang="en-US" dirty="0" smtClean="0"/>
          </a:p>
          <a:p>
            <a:r>
              <a:rPr lang="en-US" dirty="0" smtClean="0"/>
              <a:t>Microsoft </a:t>
            </a:r>
            <a:r>
              <a:rPr lang="en-US" dirty="0"/>
              <a:t>with its Azure Functions, </a:t>
            </a:r>
            <a:endParaRPr lang="en-US" dirty="0" smtClean="0"/>
          </a:p>
          <a:p>
            <a:r>
              <a:rPr lang="en-US" dirty="0" smtClean="0"/>
              <a:t>Google </a:t>
            </a:r>
            <a:r>
              <a:rPr lang="en-US" dirty="0"/>
              <a:t>with its Google Functions and </a:t>
            </a:r>
            <a:endParaRPr lang="en-US" dirty="0" smtClean="0"/>
          </a:p>
          <a:p>
            <a:r>
              <a:rPr lang="en-US" dirty="0" smtClean="0"/>
              <a:t>IBM with </a:t>
            </a:r>
            <a:r>
              <a:rPr lang="en-US" dirty="0"/>
              <a:t>its </a:t>
            </a:r>
            <a:r>
              <a:rPr lang="en-US" dirty="0" err="1" smtClean="0"/>
              <a:t>Openwhisk</a:t>
            </a:r>
            <a:r>
              <a:rPr lang="en-US" dirty="0" smtClean="0"/>
              <a: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8</a:t>
            </a:fld>
            <a:endParaRPr lang="en-US"/>
          </a:p>
        </p:txBody>
      </p:sp>
      <p:pic>
        <p:nvPicPr>
          <p:cNvPr id="6" name="Picture 5"/>
          <p:cNvPicPr>
            <a:picLocks noChangeAspect="1"/>
          </p:cNvPicPr>
          <p:nvPr/>
        </p:nvPicPr>
        <p:blipFill>
          <a:blip r:embed="rId3"/>
          <a:stretch>
            <a:fillRect/>
          </a:stretch>
        </p:blipFill>
        <p:spPr>
          <a:xfrm>
            <a:off x="705465" y="484871"/>
            <a:ext cx="1393686" cy="1393686"/>
          </a:xfrm>
          <a:prstGeom prst="rect">
            <a:avLst/>
          </a:prstGeom>
        </p:spPr>
      </p:pic>
      <p:pic>
        <p:nvPicPr>
          <p:cNvPr id="7" name="Picture 6"/>
          <p:cNvPicPr>
            <a:picLocks noChangeAspect="1"/>
          </p:cNvPicPr>
          <p:nvPr/>
        </p:nvPicPr>
        <p:blipFill>
          <a:blip r:embed="rId4"/>
          <a:stretch>
            <a:fillRect/>
          </a:stretch>
        </p:blipFill>
        <p:spPr>
          <a:xfrm>
            <a:off x="10043602" y="532785"/>
            <a:ext cx="1449029" cy="1449029"/>
          </a:xfrm>
          <a:prstGeom prst="rect">
            <a:avLst/>
          </a:prstGeom>
        </p:spPr>
      </p:pic>
      <p:pic>
        <p:nvPicPr>
          <p:cNvPr id="8" name="Picture 7"/>
          <p:cNvPicPr>
            <a:picLocks noChangeAspect="1"/>
          </p:cNvPicPr>
          <p:nvPr/>
        </p:nvPicPr>
        <p:blipFill>
          <a:blip r:embed="rId5"/>
          <a:stretch>
            <a:fillRect/>
          </a:stretch>
        </p:blipFill>
        <p:spPr>
          <a:xfrm>
            <a:off x="686583" y="5019640"/>
            <a:ext cx="1412568" cy="1412568"/>
          </a:xfrm>
          <a:prstGeom prst="rect">
            <a:avLst/>
          </a:prstGeom>
        </p:spPr>
      </p:pic>
      <p:pic>
        <p:nvPicPr>
          <p:cNvPr id="9" name="Picture 8"/>
          <p:cNvPicPr>
            <a:picLocks noChangeAspect="1"/>
          </p:cNvPicPr>
          <p:nvPr/>
        </p:nvPicPr>
        <p:blipFill>
          <a:blip r:embed="rId6"/>
          <a:stretch>
            <a:fillRect/>
          </a:stretch>
        </p:blipFill>
        <p:spPr>
          <a:xfrm>
            <a:off x="10099005" y="5166143"/>
            <a:ext cx="1480460" cy="948975"/>
          </a:xfrm>
          <a:prstGeom prst="rect">
            <a:avLst/>
          </a:prstGeom>
        </p:spPr>
      </p:pic>
    </p:spTree>
    <p:extLst>
      <p:ext uri="{BB962C8B-B14F-4D97-AF65-F5344CB8AC3E}">
        <p14:creationId xmlns:p14="http://schemas.microsoft.com/office/powerpoint/2010/main" val="2117375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a:p>
        </p:txBody>
      </p:sp>
      <p:pic>
        <p:nvPicPr>
          <p:cNvPr id="5" name="Picture 4"/>
          <p:cNvPicPr>
            <a:picLocks noChangeAspect="1"/>
          </p:cNvPicPr>
          <p:nvPr/>
        </p:nvPicPr>
        <p:blipFill>
          <a:blip r:embed="rId2"/>
          <a:stretch>
            <a:fillRect/>
          </a:stretch>
        </p:blipFill>
        <p:spPr>
          <a:xfrm>
            <a:off x="1965077" y="1387929"/>
            <a:ext cx="8207624" cy="5249980"/>
          </a:xfrm>
          <a:prstGeom prst="rect">
            <a:avLst/>
          </a:prstGeom>
        </p:spPr>
      </p:pic>
      <p:sp>
        <p:nvSpPr>
          <p:cNvPr id="6" name="Title 1"/>
          <p:cNvSpPr>
            <a:spLocks noGrp="1"/>
          </p:cNvSpPr>
          <p:nvPr>
            <p:ph type="title"/>
          </p:nvPr>
        </p:nvSpPr>
        <p:spPr>
          <a:xfrm>
            <a:off x="906562" y="151259"/>
            <a:ext cx="10058400" cy="1609344"/>
          </a:xfrm>
        </p:spPr>
        <p:txBody>
          <a:bodyPr>
            <a:normAutofit/>
          </a:bodyPr>
          <a:lstStyle/>
          <a:p>
            <a:pPr algn="ctr"/>
            <a:r>
              <a:rPr lang="en-US" sz="4800" b="1" dirty="0" smtClean="0"/>
              <a:t>Serverless Stories</a:t>
            </a:r>
            <a:endParaRPr lang="en-US" sz="4800" dirty="0"/>
          </a:p>
        </p:txBody>
      </p:sp>
      <p:sp>
        <p:nvSpPr>
          <p:cNvPr id="7" name="Rectangle 6"/>
          <p:cNvSpPr/>
          <p:nvPr/>
        </p:nvSpPr>
        <p:spPr>
          <a:xfrm>
            <a:off x="8911682" y="3521920"/>
            <a:ext cx="2522037" cy="369332"/>
          </a:xfrm>
          <a:prstGeom prst="rect">
            <a:avLst/>
          </a:prstGeom>
        </p:spPr>
        <p:txBody>
          <a:bodyPr wrap="none">
            <a:spAutoFit/>
          </a:bodyPr>
          <a:lstStyle/>
          <a:p>
            <a:r>
              <a:rPr lang="en-US" dirty="0"/>
              <a:t>http://</a:t>
            </a:r>
            <a:r>
              <a:rPr lang="en-US" dirty="0" err="1"/>
              <a:t>bit.ly</a:t>
            </a:r>
            <a:r>
              <a:rPr lang="en-US" dirty="0"/>
              <a:t>/2qArW04</a:t>
            </a:r>
          </a:p>
        </p:txBody>
      </p:sp>
    </p:spTree>
    <p:extLst>
      <p:ext uri="{BB962C8B-B14F-4D97-AF65-F5344CB8AC3E}">
        <p14:creationId xmlns:p14="http://schemas.microsoft.com/office/powerpoint/2010/main" val="128502571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8.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19.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20.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21.png"/></Relationships>
</file>

<file path=ppt/webextensions/webextension1.xml><?xml version="1.0" encoding="utf-8"?>
<we:webextension xmlns:we="http://schemas.microsoft.com/office/webextensions/webextension/2010/11" id="{EC27E64F-E13C-2F43-82F6-B8EDB0D8BD46}">
  <we:reference id="wa104379263" version="1.0.0.1" store="en-US" storeType="OMEX"/>
  <we:alternateReferences>
    <we:reference id="WA104379263" version="1.0.0.1" store="WA104379263" storeType="OMEX"/>
  </we:alternateReferences>
  <we:properties>
    <we:property name="config" value="{&quot;display_lang&quot;:&quot;en&quot;,&quot;display_font&quot;:&quot;Courier New&quot;,&quot;syntax_color&quot;:{&quot;Reserved words&quot;:&quot;#0000c6&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old_syntax_color&quot;:{&quot;Reserved words&quot;:&quot;#0000FF&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show_line_number&quot;:false,&quot;code_lang&quot;:&quot;py&quot;,&quot;code&quot;:&quot;# serverless.yml\nservice: users\nfunctions: # Your \&quot;Functions\&quot;\n  usersCreate:\n    events: # The \&quot;Events\&quot; that trigger this function\n      - http: post users/create\n  usersDelete:\n    events:\n      - http: delete users/delete\nresources: # The \&quot;Resources\&quot; your \&quot;Functions\&quot; use. \n                  #  Raw AWS CloudFormation goes in here.&quot;,&quot;ctags&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E516DC97-78DB-BA4B-87D7-0C5CBCB4A0D2}">
  <we:reference id="wa104379263" version="1.0.0.1" store="en-US" storeType="OMEX"/>
  <we:alternateReferences>
    <we:reference id="wa104379263" version="1.0.0.1" store="wa104379263" storeType="OMEX"/>
  </we:alternateReferences>
  <we:properties>
    <we:property name="config" value="{&quot;display_lang&quot;:&quot;en&quot;,&quot;display_font&quot;:&quot;Courier New&quot;,&quot;syntax_color&quot;:{&quot;Reserved words&quot;:&quot;#0000ea&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old_syntax_color&quot;:{&quot;Reserved words&quot;:&quot;#0000FF&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show_line_number&quot;:false,&quot;code_lang&quot;:&quot;py&quot;,&quot;code&quot;:&quot;functions:\n  hello:\n    handler: handler.hello # required, handler set in AWS Lambda\n    name: ${self:provider.stage}-lambdaName # optional, Deployed Lambda name\n    description: Description of what the lambda function does\n    runtime: python2.7 # optional overwrite, default is provider runtime\n    memorySize: 512 # optional, default is 1024\n    timeout: 10 # optional, default is 6&quot;,&quot;ctags&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CD9179A6-DC31-994C-84F8-58745AE51935}">
  <we:reference id="wa104379263" version="1.0.0.1" store="en-US" storeType="OMEX"/>
  <we:alternateReferences>
    <we:reference id="wa104379263" version="1.0.0.1" store="wa104379263" storeType="OMEX"/>
  </we:alternateReferences>
  <we:properties>
    <we:property name="config" value="{&quot;display_lang&quot;:&quot;en&quot;,&quot;display_font&quot;:&quot;Courier New&quot;,&quot;syntax_color&quot;:{&quot;Reserved words&quot;:&quot;#0000ee&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old_syntax_color&quot;:{&quot;Reserved words&quot;:&quot;#0000FF&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show_line_number&quot;:false,&quot;code_lang&quot;:&quot;py&quot;,&quot;code&quot;:&quot;functions:\n  createUser: # Function name\n    handler: handler.users # Reference to file handler.js &amp; exported function 'users'\n    events: # All events associated with this function\n      - http:\n          path: users/create\n          method: post\n      - http:\n          path: users/update\n          method: put&quot;,&quot;ctags&quot;:{}}"/>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598D8709-1E69-BF40-B125-3E0A37B5654F}">
  <we:reference id="wa104379263" version="1.0.0.1" store="en-US" storeType="OMEX"/>
  <we:alternateReferences>
    <we:reference id="wa104379263" version="1.0.0.1" store="wa104379263" storeType="OMEX"/>
  </we:alternateReferences>
  <we:properties>
    <we:property name="config" value="{&quot;display_lang&quot;:&quot;en&quot;,&quot;display_font&quot;:&quot;Courier New&quot;,&quot;syntax_color&quot;:{&quot;Reserved words&quot;:&quot;#0000e8&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old_syntax_color&quot;:{&quot;Reserved words&quot;:&quot;#0000FF&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show_line_number&quot;:false,&quot;code_lang&quot;:&quot;py&quot;,&quot;code&quot;:&quot;service: usersCrud\nprovider: aws\nfunctions:\n\nresources:  // CloudFormation template syntax\n  Resources:\n    usersTable:\n      Type: AWS::DynamoDB::Table\n      Properties:\n        TableName: usersTable\n        AttributeDefinitions:\n          - AttributeName: email\n            AttributeType: S\n        KeySchema:\n          - AttributeName: email\n            KeyType: HASH\n        ProvisionedThroughput:\n          ReadCapacityUnits: 1\n          WriteCapacityUnits: 1&quot;,&quot;ctags&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Wood Type</Template>
  <TotalTime>9581</TotalTime>
  <Words>1854</Words>
  <Application>Microsoft Macintosh PowerPoint</Application>
  <PresentationFormat>Widescreen</PresentationFormat>
  <Paragraphs>265</Paragraphs>
  <Slides>38</Slides>
  <Notes>34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Abadi MT Condensed Light</vt:lpstr>
      <vt:lpstr>Calibri</vt:lpstr>
      <vt:lpstr>Consolas</vt:lpstr>
      <vt:lpstr>Mangal</vt:lpstr>
      <vt:lpstr>Rockwell</vt:lpstr>
      <vt:lpstr>Rockwell Condensed</vt:lpstr>
      <vt:lpstr>Rockwell Extra Bold</vt:lpstr>
      <vt:lpstr>Wingdings</vt:lpstr>
      <vt:lpstr>Wood Type</vt:lpstr>
      <vt:lpstr>Building Cognitive Microservices USING Serverless Framework</vt:lpstr>
      <vt:lpstr>What is Serverless Architecture?</vt:lpstr>
      <vt:lpstr>The momentum behind serverless</vt:lpstr>
      <vt:lpstr>Function as a Service (Faas)</vt:lpstr>
      <vt:lpstr>Limitations of Faas – State &amp; Duration</vt:lpstr>
      <vt:lpstr>Limitations of Faas - Resource limits</vt:lpstr>
      <vt:lpstr>Limitations of Faas - Latency</vt:lpstr>
      <vt:lpstr>The players</vt:lpstr>
      <vt:lpstr>Serverless Stories</vt:lpstr>
      <vt:lpstr>Serverless framework</vt:lpstr>
      <vt:lpstr>Drivers for Serverless Framework</vt:lpstr>
      <vt:lpstr>Serverless Framework to the rescue</vt:lpstr>
      <vt:lpstr>Core Concepts of Serverless FrameWORK</vt:lpstr>
      <vt:lpstr>Services</vt:lpstr>
      <vt:lpstr>Functions</vt:lpstr>
      <vt:lpstr>Events</vt:lpstr>
      <vt:lpstr>Events</vt:lpstr>
      <vt:lpstr>Resources</vt:lpstr>
      <vt:lpstr>Resources</vt:lpstr>
      <vt:lpstr>Credentials</vt:lpstr>
      <vt:lpstr>Create Service</vt:lpstr>
      <vt:lpstr>Deployment</vt:lpstr>
      <vt:lpstr>Invoking</vt:lpstr>
      <vt:lpstr>Artificial Intelligence as a Service</vt:lpstr>
      <vt:lpstr>Bot Chehara - Application DEMO</vt:lpstr>
      <vt:lpstr>Bot CHehara - SCreenshots</vt:lpstr>
      <vt:lpstr>Bot Chehara – Pre-Recorded Demo – Celebrity Detection</vt:lpstr>
      <vt:lpstr>Bot Chehara – Pre-Recorded Demo – Landmark Detection</vt:lpstr>
      <vt:lpstr>Bot Chehara – Pre-Recorded Demo – Text Detection</vt:lpstr>
      <vt:lpstr>Bot Chehara</vt:lpstr>
      <vt:lpstr>BOT Chehara – The Bot Who could not forget</vt:lpstr>
      <vt:lpstr>Bot Chehara - Architecture</vt:lpstr>
      <vt:lpstr>Bot Chehara – Installation Flow</vt:lpstr>
      <vt:lpstr>Bot Chehara – Event Flow</vt:lpstr>
      <vt:lpstr>Bot Chehara – Orchestrator</vt:lpstr>
      <vt:lpstr>Bot Chehara – Code Walk-Through</vt:lpstr>
      <vt:lpstr>Further Exploration</vt:lpstr>
      <vt:lpstr>Further READING</vt:lpstr>
    </vt:vector>
  </TitlesOfParts>
  <Manager/>
  <Company/>
  <LinksUpToDate>false</LinksUpToDate>
  <SharedDoc>false</SharedDoc>
  <HyperlinkBase/>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Cognitive Microservices with the Serverless Framework</dc:title>
  <dc:subject/>
  <dc:creator>Karlekar, Srini</dc:creator>
  <cp:keywords/>
  <dc:description/>
  <cp:lastModifiedBy>srini karlekar</cp:lastModifiedBy>
  <cp:revision>81</cp:revision>
  <dcterms:created xsi:type="dcterms:W3CDTF">2017-04-16T15:50:18Z</dcterms:created>
  <dcterms:modified xsi:type="dcterms:W3CDTF">2017-10-25T22:21:30Z</dcterms:modified>
  <cp:category/>
</cp:coreProperties>
</file>